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3704f4681_0_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03704f468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3704f4681_0_8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03704f4681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3704f4681_0_2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CGIT has over 10 years of experience with mapping broadband data for the Commonwealth</a:t>
            </a:r>
            <a:endParaRPr/>
          </a:p>
        </p:txBody>
      </p:sp>
      <p:sp>
        <p:nvSpPr>
          <p:cNvPr id="176" name="Google Shape;176;g103704f468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b01f4574c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0b01f4574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5c25dd6bc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25c25dd6b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5c25d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5c25d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background">
  <p:cSld name="empty background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background">
  <p:cSld name="full photo background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w/ 4 photos">
  <p:cSld name="right text w/ 4 photos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6"/>
          <p:cNvSpPr txBox="1"/>
          <p:nvPr/>
        </p:nvSpPr>
        <p:spPr>
          <a:xfrm>
            <a:off x="-742950" y="1289050"/>
            <a:ext cx="69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>
            <a:spLocks noGrp="1"/>
          </p:cNvSpPr>
          <p:nvPr>
            <p:ph type="pic" idx="2"/>
          </p:nvPr>
        </p:nvSpPr>
        <p:spPr>
          <a:xfrm>
            <a:off x="707246" y="1164461"/>
            <a:ext cx="2501700" cy="1668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6"/>
          <p:cNvSpPr>
            <a:spLocks noGrp="1"/>
          </p:cNvSpPr>
          <p:nvPr>
            <p:ph type="pic" idx="3"/>
          </p:nvPr>
        </p:nvSpPr>
        <p:spPr>
          <a:xfrm>
            <a:off x="3321954" y="1318200"/>
            <a:ext cx="1688400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>
            <a:spLocks noGrp="1"/>
          </p:cNvSpPr>
          <p:nvPr>
            <p:ph type="pic" idx="4"/>
          </p:nvPr>
        </p:nvSpPr>
        <p:spPr>
          <a:xfrm>
            <a:off x="435024" y="2949088"/>
            <a:ext cx="2773500" cy="11004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>
            <a:spLocks noGrp="1"/>
          </p:cNvSpPr>
          <p:nvPr>
            <p:ph type="pic" idx="5"/>
          </p:nvPr>
        </p:nvSpPr>
        <p:spPr>
          <a:xfrm>
            <a:off x="3321953" y="2560112"/>
            <a:ext cx="1962000" cy="130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" name="Google Shape;66;p16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386" y="990600"/>
            <a:ext cx="173860" cy="17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283854" y="3860241"/>
            <a:ext cx="169261" cy="16926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w/ 4 photos alt footer">
  <p:cSld name="right text w/ 4 photos alt footer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7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-742950" y="1289050"/>
            <a:ext cx="69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707246" y="1164461"/>
            <a:ext cx="2501700" cy="16680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7"/>
          <p:cNvSpPr>
            <a:spLocks noGrp="1"/>
          </p:cNvSpPr>
          <p:nvPr>
            <p:ph type="pic" idx="3"/>
          </p:nvPr>
        </p:nvSpPr>
        <p:spPr>
          <a:xfrm>
            <a:off x="3321954" y="1318200"/>
            <a:ext cx="1688400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>
            <a:spLocks noGrp="1"/>
          </p:cNvSpPr>
          <p:nvPr>
            <p:ph type="pic" idx="4"/>
          </p:nvPr>
        </p:nvSpPr>
        <p:spPr>
          <a:xfrm>
            <a:off x="435024" y="2949088"/>
            <a:ext cx="2773500" cy="11004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>
            <a:spLocks noGrp="1"/>
          </p:cNvSpPr>
          <p:nvPr>
            <p:ph type="pic" idx="5"/>
          </p:nvPr>
        </p:nvSpPr>
        <p:spPr>
          <a:xfrm>
            <a:off x="3321953" y="2560112"/>
            <a:ext cx="1962000" cy="130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77" name="Google Shape;77;p17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386" y="990600"/>
            <a:ext cx="173860" cy="17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283854" y="3860241"/>
            <a:ext cx="169261" cy="169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7"/>
          <p:cNvCxnSpPr/>
          <p:nvPr/>
        </p:nvCxnSpPr>
        <p:spPr>
          <a:xfrm>
            <a:off x="2054180" y="341007"/>
            <a:ext cx="8992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7" descr="VT-grid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8705" y="4630516"/>
            <a:ext cx="79506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 text + 1 picture">
  <p:cSld name="right side text + 1 picture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8"/>
          <p:cNvSpPr>
            <a:spLocks noGrp="1"/>
          </p:cNvSpPr>
          <p:nvPr>
            <p:ph type="pic" idx="2"/>
          </p:nvPr>
        </p:nvSpPr>
        <p:spPr>
          <a:xfrm>
            <a:off x="713720" y="1029950"/>
            <a:ext cx="4414500" cy="294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" name="Google Shape;85;p1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685" y="843914"/>
            <a:ext cx="186035" cy="1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128260" y="3977640"/>
            <a:ext cx="186036" cy="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ight side text + 1 picture alt footer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9"/>
          <p:cNvSpPr>
            <a:spLocks noGrp="1"/>
          </p:cNvSpPr>
          <p:nvPr>
            <p:ph type="pic" idx="2"/>
          </p:nvPr>
        </p:nvSpPr>
        <p:spPr>
          <a:xfrm>
            <a:off x="713720" y="1029950"/>
            <a:ext cx="4414500" cy="294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91" name="Google Shape;91;p19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685" y="843914"/>
            <a:ext cx="186035" cy="1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128260" y="3977640"/>
            <a:ext cx="186036" cy="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 descr="VT-grid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8705" y="4630516"/>
            <a:ext cx="795060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9"/>
          <p:cNvCxnSpPr/>
          <p:nvPr/>
        </p:nvCxnSpPr>
        <p:spPr>
          <a:xfrm>
            <a:off x="2054180" y="341007"/>
            <a:ext cx="8992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 photo">
  <p:cSld name="left side photo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>
            <a:spLocks noGrp="1"/>
          </p:cNvSpPr>
          <p:nvPr>
            <p:ph type="pic" idx="2"/>
          </p:nvPr>
        </p:nvSpPr>
        <p:spPr>
          <a:xfrm>
            <a:off x="0" y="0"/>
            <a:ext cx="445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-742950" y="1289050"/>
            <a:ext cx="69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1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" y="342900"/>
            <a:ext cx="173860" cy="17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643544" y="4631339"/>
            <a:ext cx="169261" cy="16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>
            <a:spLocks noGrp="1"/>
          </p:cNvSpPr>
          <p:nvPr>
            <p:ph type="pic" idx="2"/>
          </p:nvPr>
        </p:nvSpPr>
        <p:spPr>
          <a:xfrm>
            <a:off x="516760" y="516761"/>
            <a:ext cx="8126700" cy="4114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" name="Google Shape;106;p21"/>
          <p:cNvCxnSpPr/>
          <p:nvPr/>
        </p:nvCxnSpPr>
        <p:spPr>
          <a:xfrm>
            <a:off x="2054180" y="341007"/>
            <a:ext cx="8992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llage">
  <p:cSld name="picture collage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2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-742950" y="1289050"/>
            <a:ext cx="69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2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" y="342900"/>
            <a:ext cx="173860" cy="17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643544" y="4631339"/>
            <a:ext cx="169261" cy="16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516760" y="516761"/>
            <a:ext cx="2418000" cy="4114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5" name="Google Shape;115;p22"/>
          <p:cNvCxnSpPr/>
          <p:nvPr/>
        </p:nvCxnSpPr>
        <p:spPr>
          <a:xfrm>
            <a:off x="2054180" y="341007"/>
            <a:ext cx="8992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116" name="Google Shape;116;p22"/>
          <p:cNvSpPr>
            <a:spLocks noGrp="1"/>
          </p:cNvSpPr>
          <p:nvPr>
            <p:ph type="pic" idx="3"/>
          </p:nvPr>
        </p:nvSpPr>
        <p:spPr>
          <a:xfrm>
            <a:off x="6225483" y="2112461"/>
            <a:ext cx="2418000" cy="25167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2"/>
          <p:cNvSpPr>
            <a:spLocks noGrp="1"/>
          </p:cNvSpPr>
          <p:nvPr>
            <p:ph type="pic" idx="4"/>
          </p:nvPr>
        </p:nvSpPr>
        <p:spPr>
          <a:xfrm>
            <a:off x="6225482" y="517092"/>
            <a:ext cx="2418000" cy="1419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2"/>
          <p:cNvSpPr>
            <a:spLocks noGrp="1"/>
          </p:cNvSpPr>
          <p:nvPr>
            <p:ph type="pic" idx="5"/>
          </p:nvPr>
        </p:nvSpPr>
        <p:spPr>
          <a:xfrm>
            <a:off x="3108680" y="519503"/>
            <a:ext cx="2942700" cy="2506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2"/>
          <p:cNvSpPr>
            <a:spLocks noGrp="1"/>
          </p:cNvSpPr>
          <p:nvPr>
            <p:ph type="pic" idx="6"/>
          </p:nvPr>
        </p:nvSpPr>
        <p:spPr>
          <a:xfrm>
            <a:off x="3108680" y="3241385"/>
            <a:ext cx="2942700" cy="13875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tem circle pictures">
  <p:cSld name="three item circle pictures"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/>
          <p:nvPr/>
        </p:nvSpPr>
        <p:spPr>
          <a:xfrm>
            <a:off x="531726" y="618739"/>
            <a:ext cx="1852200" cy="1852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23"/>
          <p:cNvCxnSpPr/>
          <p:nvPr/>
        </p:nvCxnSpPr>
        <p:spPr>
          <a:xfrm>
            <a:off x="2249723" y="2068408"/>
            <a:ext cx="1069500" cy="752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4" name="Google Shape;124;p23"/>
          <p:cNvSpPr/>
          <p:nvPr/>
        </p:nvSpPr>
        <p:spPr>
          <a:xfrm>
            <a:off x="3217776" y="2282840"/>
            <a:ext cx="1852200" cy="1852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23"/>
          <p:cNvCxnSpPr/>
          <p:nvPr/>
        </p:nvCxnSpPr>
        <p:spPr>
          <a:xfrm rot="10800000" flipH="1">
            <a:off x="5008559" y="2375081"/>
            <a:ext cx="1280400" cy="45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6" name="Google Shape;126;p23"/>
          <p:cNvSpPr/>
          <p:nvPr/>
        </p:nvSpPr>
        <p:spPr>
          <a:xfrm>
            <a:off x="6227676" y="1143352"/>
            <a:ext cx="1852200" cy="1852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3"/>
          <p:cNvSpPr>
            <a:spLocks noGrp="1"/>
          </p:cNvSpPr>
          <p:nvPr>
            <p:ph type="pic" idx="2"/>
          </p:nvPr>
        </p:nvSpPr>
        <p:spPr>
          <a:xfrm>
            <a:off x="600592" y="687605"/>
            <a:ext cx="1714500" cy="171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" name="Google Shape;128;p23"/>
          <p:cNvSpPr>
            <a:spLocks noGrp="1"/>
          </p:cNvSpPr>
          <p:nvPr>
            <p:ph type="pic" idx="3"/>
          </p:nvPr>
        </p:nvSpPr>
        <p:spPr>
          <a:xfrm>
            <a:off x="3286642" y="2351707"/>
            <a:ext cx="1714500" cy="171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3"/>
          <p:cNvSpPr>
            <a:spLocks noGrp="1"/>
          </p:cNvSpPr>
          <p:nvPr>
            <p:ph type="pic" idx="4"/>
          </p:nvPr>
        </p:nvSpPr>
        <p:spPr>
          <a:xfrm>
            <a:off x="6296542" y="1212218"/>
            <a:ext cx="1714500" cy="17145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30" name="Google Shape;130;p23"/>
          <p:cNvCxnSpPr/>
          <p:nvPr/>
        </p:nvCxnSpPr>
        <p:spPr>
          <a:xfrm>
            <a:off x="2054180" y="341007"/>
            <a:ext cx="8992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background alt footer">
  <p:cSld name="empty background alt footer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-11705" y="-482447"/>
            <a:ext cx="9167400" cy="6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4" descr="VT-grid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8705" y="4630516"/>
            <a:ext cx="79506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 photo">
  <p:cSld name="right side photo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>
            <a:spLocks noGrp="1"/>
          </p:cNvSpPr>
          <p:nvPr>
            <p:ph type="pic" idx="2"/>
          </p:nvPr>
        </p:nvSpPr>
        <p:spPr>
          <a:xfrm>
            <a:off x="4686300" y="0"/>
            <a:ext cx="445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">
  <p:cSld name="bio page"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/>
          <p:nvPr/>
        </p:nvSpPr>
        <p:spPr>
          <a:xfrm>
            <a:off x="7470650" y="4767860"/>
            <a:ext cx="186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6450424" y="2750996"/>
            <a:ext cx="1852200" cy="1852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531726" y="618739"/>
            <a:ext cx="1852200" cy="1852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>
            <a:spLocks noGrp="1"/>
          </p:cNvSpPr>
          <p:nvPr>
            <p:ph type="pic" idx="2"/>
          </p:nvPr>
        </p:nvSpPr>
        <p:spPr>
          <a:xfrm>
            <a:off x="600592" y="687605"/>
            <a:ext cx="1714500" cy="171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" name="Google Shape;144;p26"/>
          <p:cNvSpPr>
            <a:spLocks noGrp="1"/>
          </p:cNvSpPr>
          <p:nvPr>
            <p:ph type="pic" idx="3"/>
          </p:nvPr>
        </p:nvSpPr>
        <p:spPr>
          <a:xfrm>
            <a:off x="6519004" y="2819863"/>
            <a:ext cx="1714500" cy="171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graphic empty background">
  <p:cSld name="gray graphic empty background"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0" y="0"/>
            <a:ext cx="37719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bherndon@vt.ed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mmonwealth-connection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l="12349"/>
          <a:stretch/>
        </p:blipFill>
        <p:spPr>
          <a:xfrm>
            <a:off x="0" y="0"/>
            <a:ext cx="676228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/>
          <p:nvPr/>
        </p:nvSpPr>
        <p:spPr>
          <a:xfrm>
            <a:off x="0" y="-1"/>
            <a:ext cx="6762300" cy="5143500"/>
          </a:xfrm>
          <a:prstGeom prst="rect">
            <a:avLst/>
          </a:prstGeom>
          <a:solidFill>
            <a:schemeClr val="dk1">
              <a:alpha val="89800"/>
            </a:scheme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8" descr="pasted-image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161" y="1108575"/>
            <a:ext cx="172359" cy="17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/>
          <p:nvPr/>
        </p:nvSpPr>
        <p:spPr>
          <a:xfrm>
            <a:off x="922350" y="1411200"/>
            <a:ext cx="59412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4100">
                <a:solidFill>
                  <a:schemeClr val="lt1"/>
                </a:solidFill>
              </a:rPr>
              <a:t>Center for Geospatial Information Technology </a:t>
            </a:r>
            <a:endParaRPr sz="1100"/>
          </a:p>
        </p:txBody>
      </p:sp>
      <p:sp>
        <p:nvSpPr>
          <p:cNvPr id="157" name="Google Shape;157;p28"/>
          <p:cNvSpPr/>
          <p:nvPr/>
        </p:nvSpPr>
        <p:spPr>
          <a:xfrm>
            <a:off x="1018524" y="2768200"/>
            <a:ext cx="4371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“Commonwealth Connection” Broadband Mapping Tool Demo</a:t>
            </a:r>
            <a:endParaRPr sz="1100"/>
          </a:p>
        </p:txBody>
      </p:sp>
      <p:sp>
        <p:nvSpPr>
          <p:cNvPr id="158" name="Google Shape;158;p28"/>
          <p:cNvSpPr/>
          <p:nvPr/>
        </p:nvSpPr>
        <p:spPr>
          <a:xfrm>
            <a:off x="1018519" y="3501301"/>
            <a:ext cx="5743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May 19, 2022</a:t>
            </a:r>
            <a:endParaRPr sz="1100"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2236" y="2057399"/>
            <a:ext cx="195453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61" name="Google Shape;161;p28"/>
          <p:cNvSpPr/>
          <p:nvPr/>
        </p:nvSpPr>
        <p:spPr>
          <a:xfrm>
            <a:off x="1021045" y="4178381"/>
            <a:ext cx="574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Brandon Herndon - Director</a:t>
            </a:r>
            <a:br>
              <a:rPr lang="en" sz="1900">
                <a:solidFill>
                  <a:schemeClr val="lt1"/>
                </a:solidFill>
              </a:rPr>
            </a:br>
            <a:r>
              <a:rPr lang="en" sz="1900" u="sng">
                <a:solidFill>
                  <a:srgbClr val="FF99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bherndon@vt.edu</a:t>
            </a:r>
            <a:endParaRPr sz="11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>
            <a:spLocks noGrp="1"/>
          </p:cNvSpPr>
          <p:nvPr>
            <p:ph type="pic" idx="2"/>
          </p:nvPr>
        </p:nvSpPr>
        <p:spPr>
          <a:xfrm>
            <a:off x="535290" y="848662"/>
            <a:ext cx="3310800" cy="2211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" name="Google Shape;167;p29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685" y="843914"/>
            <a:ext cx="186035" cy="1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128260" y="3977640"/>
            <a:ext cx="186036" cy="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52" y="1029950"/>
            <a:ext cx="4422075" cy="29476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29"/>
          <p:cNvGrpSpPr/>
          <p:nvPr/>
        </p:nvGrpSpPr>
        <p:grpSpPr>
          <a:xfrm>
            <a:off x="5797757" y="836975"/>
            <a:ext cx="3217503" cy="3262800"/>
            <a:chOff x="7944133" y="1102266"/>
            <a:chExt cx="4076400" cy="4350400"/>
          </a:xfrm>
        </p:grpSpPr>
        <p:sp>
          <p:nvSpPr>
            <p:cNvPr id="171" name="Google Shape;171;p29"/>
            <p:cNvSpPr/>
            <p:nvPr/>
          </p:nvSpPr>
          <p:spPr>
            <a:xfrm>
              <a:off x="7944133" y="1102266"/>
              <a:ext cx="4076400" cy="4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900"/>
                <a:buFont typeface="Arial"/>
                <a:buNone/>
              </a:pPr>
              <a:r>
                <a:rPr lang="en" sz="2300">
                  <a:solidFill>
                    <a:schemeClr val="accent1"/>
                  </a:solidFill>
                </a:rPr>
                <a:t>CGIT at a Glance</a:t>
              </a:r>
              <a:endParaRPr sz="1500"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7944133" y="1825367"/>
              <a:ext cx="4076400" cy="3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2"/>
                  </a:solidFill>
                </a:rPr>
                <a:t>- 6 Faculty Members</a:t>
              </a:r>
              <a:endParaRPr sz="1900">
                <a:solidFill>
                  <a:schemeClr val="dk2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2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2"/>
                  </a:solidFill>
                </a:rPr>
                <a:t>- 19 Wage Employees</a:t>
              </a:r>
              <a:endParaRPr sz="1900">
                <a:solidFill>
                  <a:schemeClr val="dk2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2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2"/>
                  </a:solidFill>
                </a:rPr>
                <a:t>- 7 Computer Science GRA’s</a:t>
              </a:r>
              <a:endParaRPr sz="1900">
                <a:solidFill>
                  <a:schemeClr val="dk2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2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2"/>
                  </a:solidFill>
                </a:rPr>
                <a:t>Specializing in full-stack development of geospatial decision-making applications</a:t>
              </a:r>
              <a:endParaRPr sz="1900">
                <a:solidFill>
                  <a:schemeClr val="dk2"/>
                </a:solidFill>
              </a:endParaRPr>
            </a:p>
          </p:txBody>
        </p:sp>
      </p:grpSp>
      <p:sp>
        <p:nvSpPr>
          <p:cNvPr id="173" name="Google Shape;173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76" y="326036"/>
            <a:ext cx="170623" cy="17062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/>
          <p:nvPr/>
        </p:nvSpPr>
        <p:spPr>
          <a:xfrm>
            <a:off x="611101" y="300525"/>
            <a:ext cx="79218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Broadband Mapping History at CGIT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7491613" y="4626178"/>
            <a:ext cx="2169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SECTION TITLE</a:t>
            </a:r>
            <a:endParaRPr sz="1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6763299" y="4626178"/>
            <a:ext cx="532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/>
          <p:cNvSpPr/>
          <p:nvPr/>
        </p:nvSpPr>
        <p:spPr>
          <a:xfrm>
            <a:off x="7268951" y="4629278"/>
            <a:ext cx="186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84" name="Google Shape;184;p30"/>
          <p:cNvSpPr/>
          <p:nvPr/>
        </p:nvSpPr>
        <p:spPr>
          <a:xfrm>
            <a:off x="244200" y="808550"/>
            <a:ext cx="8655600" cy="3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2010: National Telecommunications and Information Agency funded first iteration of Virginia’s broadband map as part of the American Recovery and Reinvestment Act </a:t>
            </a:r>
            <a:endParaRPr sz="17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2016: CGIT assisted the Governor’s “RU Online VA?” broadband demand campaign resulting in almost 13K speed tests and direct survey responses with a final report delivered to the Secretary of Technology</a:t>
            </a:r>
            <a:endParaRPr sz="17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2017: CGIT released third version of the map including the ability to view vertical assets, Census population, deadzones, and funding initiatives</a:t>
            </a:r>
            <a:endParaRPr sz="17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2017-2021: No additional development was completed (maintenance funding only)</a:t>
            </a:r>
            <a:endParaRPr sz="17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FY22 (Current): CGIT funded by DHCD’s Office of Broadband to perform Virginia’s first broadband data collection and release a new mapping tool highlighting VA data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76" y="326036"/>
            <a:ext cx="170623" cy="17062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/>
          <p:nvPr/>
        </p:nvSpPr>
        <p:spPr>
          <a:xfrm>
            <a:off x="611101" y="148125"/>
            <a:ext cx="79218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2021-22 Data Collection Timeline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7491613" y="4626178"/>
            <a:ext cx="2169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SECTION TITLE</a:t>
            </a:r>
            <a:endParaRPr sz="1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/>
          <p:nvPr/>
        </p:nvSpPr>
        <p:spPr>
          <a:xfrm>
            <a:off x="6763299" y="4626178"/>
            <a:ext cx="532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7268951" y="4629278"/>
            <a:ext cx="186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244200" y="579950"/>
            <a:ext cx="8655600" cy="3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Apr 19, 2021: Budget Bill creates requirement for enhanced broadband data collection</a:t>
            </a:r>
            <a:endParaRPr sz="16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Jul 1, 2021: CGIT contracted by Virginia’s DHCD to develop broadband submission portal, data collection, and overhaul of state broadband availability map</a:t>
            </a:r>
            <a:endParaRPr sz="16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Oct 1-15, 2021: Public comment period on draft submission guidelines</a:t>
            </a:r>
            <a:endParaRPr sz="16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Nov 15, 2021 - Jan 7, 2022: Broadband Data Submission Portal open for submissions</a:t>
            </a:r>
            <a:endParaRPr sz="16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Feb 14-18, 2022: Submission Portal reopened for resubmissions and corrections</a:t>
            </a:r>
            <a:endParaRPr sz="16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Apr 1, 2022: Soft launch date of new Virginia Broadband Mapping Tool (Commonwealth Connection)</a:t>
            </a:r>
            <a:endParaRPr sz="16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Apr 28, 2022: Fully-featured launch date of Commonwealth Connection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76" y="326036"/>
            <a:ext cx="170623" cy="17062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/>
          <p:nvPr/>
        </p:nvSpPr>
        <p:spPr>
          <a:xfrm>
            <a:off x="611101" y="300525"/>
            <a:ext cx="79218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Data Collection Results and Challenges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7491613" y="4626178"/>
            <a:ext cx="2169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SECTION TITLE</a:t>
            </a:r>
            <a:endParaRPr sz="1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6763299" y="4626178"/>
            <a:ext cx="532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7268951" y="4629278"/>
            <a:ext cx="186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06" name="Google Shape;206;p32"/>
          <p:cNvSpPr/>
          <p:nvPr/>
        </p:nvSpPr>
        <p:spPr>
          <a:xfrm>
            <a:off x="195650" y="808550"/>
            <a:ext cx="8704200" cy="3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Results</a:t>
            </a:r>
            <a:endParaRPr sz="1800">
              <a:solidFill>
                <a:schemeClr val="dk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50 out of 57 providers submitted data via the Portal (88%)</a:t>
            </a:r>
            <a:endParaRPr sz="1800">
              <a:solidFill>
                <a:schemeClr val="dk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Providers submitted a combined 3,500,137 addresses, out of a total 3,775,230 address points within the Commonwealth (93%) </a:t>
            </a:r>
            <a:endParaRPr sz="1800">
              <a:solidFill>
                <a:schemeClr val="dk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25/3 service reported for 3,333,795 addresses (88%); this may be inflated with polygon, instead of address point, submittals</a:t>
            </a:r>
            <a:endParaRPr sz="1800">
              <a:solidFill>
                <a:schemeClr val="dk2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Challenges</a:t>
            </a:r>
            <a:endParaRPr sz="1800">
              <a:solidFill>
                <a:schemeClr val="dk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Submission portal opened on Nov 15th; first submission was Dec 7th</a:t>
            </a:r>
            <a:endParaRPr sz="1800">
              <a:solidFill>
                <a:schemeClr val="dk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Many first submissions were just repeated 477 data (incorrect submission)</a:t>
            </a:r>
            <a:endParaRPr sz="1800">
              <a:solidFill>
                <a:schemeClr val="dk2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No “teeth” behind mandate to submit data (from CGIT perspective)</a:t>
            </a:r>
            <a:endParaRPr sz="1800">
              <a:solidFill>
                <a:schemeClr val="dk2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Map review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12" name="Google Shape;212;p3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On-screen Show (16:9)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Jesseca Hoff</dc:creator>
  <cp:lastModifiedBy>Jesseca Hoff</cp:lastModifiedBy>
  <cp:revision>1</cp:revision>
  <dcterms:modified xsi:type="dcterms:W3CDTF">2022-05-17T19:54:18Z</dcterms:modified>
</cp:coreProperties>
</file>