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32" r:id="rId2"/>
    <p:sldId id="630" r:id="rId3"/>
    <p:sldId id="639" r:id="rId4"/>
    <p:sldId id="645" r:id="rId5"/>
    <p:sldId id="581" r:id="rId6"/>
    <p:sldId id="644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28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34"/>
    <a:srgbClr val="FFCCCC"/>
    <a:srgbClr val="FF9999"/>
    <a:srgbClr val="006541"/>
    <a:srgbClr val="CC0000"/>
    <a:srgbClr val="E9EDF4"/>
    <a:srgbClr val="FFFF99"/>
    <a:srgbClr val="D0D8E8"/>
    <a:srgbClr val="005536"/>
    <a:srgbClr val="007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0" autoAdjust="0"/>
    <p:restoredTop sz="94477" autoAdjust="0"/>
  </p:normalViewPr>
  <p:slideViewPr>
    <p:cSldViewPr showGuides="1">
      <p:cViewPr varScale="1">
        <p:scale>
          <a:sx n="90" d="100"/>
          <a:sy n="90" d="100"/>
        </p:scale>
        <p:origin x="2526" y="84"/>
      </p:cViewPr>
      <p:guideLst>
        <p:guide orient="horz" pos="2160"/>
        <p:guide pos="336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52"/>
    </p:cViewPr>
  </p:sorterViewPr>
  <p:notesViewPr>
    <p:cSldViewPr>
      <p:cViewPr>
        <p:scale>
          <a:sx n="66" d="100"/>
          <a:sy n="66" d="100"/>
        </p:scale>
        <p:origin x="1734" y="-2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169377" cy="481683"/>
          </a:xfrm>
          <a:prstGeom prst="rect">
            <a:avLst/>
          </a:prstGeom>
        </p:spPr>
        <p:txBody>
          <a:bodyPr vert="horz" lIns="94340" tIns="47171" rIns="94340" bIns="4717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199" y="6"/>
            <a:ext cx="3169377" cy="481683"/>
          </a:xfrm>
          <a:prstGeom prst="rect">
            <a:avLst/>
          </a:prstGeom>
        </p:spPr>
        <p:txBody>
          <a:bodyPr vert="horz" lIns="94340" tIns="47171" rIns="94340" bIns="47171" rtlCol="0"/>
          <a:lstStyle>
            <a:lvl1pPr algn="r">
              <a:defRPr sz="1400"/>
            </a:lvl1pPr>
          </a:lstStyle>
          <a:p>
            <a:fld id="{5FA0FD41-1CB1-45DF-917E-1A201BA4D1E5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119521"/>
            <a:ext cx="3169377" cy="481682"/>
          </a:xfrm>
          <a:prstGeom prst="rect">
            <a:avLst/>
          </a:prstGeom>
        </p:spPr>
        <p:txBody>
          <a:bodyPr vert="horz" lIns="94340" tIns="47171" rIns="94340" bIns="4717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199" y="9119521"/>
            <a:ext cx="3169377" cy="481682"/>
          </a:xfrm>
          <a:prstGeom prst="rect">
            <a:avLst/>
          </a:prstGeom>
        </p:spPr>
        <p:txBody>
          <a:bodyPr vert="horz" lIns="94340" tIns="47171" rIns="94340" bIns="47171" rtlCol="0" anchor="b"/>
          <a:lstStyle>
            <a:lvl1pPr algn="r">
              <a:defRPr sz="1400"/>
            </a:lvl1pPr>
          </a:lstStyle>
          <a:p>
            <a:fld id="{ABB8F631-CB63-4ED1-A395-44348EA53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69426" cy="480550"/>
          </a:xfrm>
          <a:prstGeom prst="rect">
            <a:avLst/>
          </a:prstGeom>
        </p:spPr>
        <p:txBody>
          <a:bodyPr vert="horz" lIns="94937" tIns="47469" rIns="94937" bIns="47469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128" y="0"/>
            <a:ext cx="3169425" cy="480550"/>
          </a:xfrm>
          <a:prstGeom prst="rect">
            <a:avLst/>
          </a:prstGeom>
        </p:spPr>
        <p:txBody>
          <a:bodyPr vert="horz" lIns="94937" tIns="47469" rIns="94937" bIns="47469" rtlCol="0"/>
          <a:lstStyle>
            <a:lvl1pPr algn="r">
              <a:defRPr sz="1400"/>
            </a:lvl1pPr>
          </a:lstStyle>
          <a:p>
            <a:fld id="{02CAED75-9934-458E-9C24-068D28AE1781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8600" y="1200150"/>
            <a:ext cx="4318000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7" tIns="47469" rIns="94937" bIns="474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28" y="4619784"/>
            <a:ext cx="5853147" cy="3780861"/>
          </a:xfrm>
          <a:prstGeom prst="rect">
            <a:avLst/>
          </a:prstGeom>
        </p:spPr>
        <p:txBody>
          <a:bodyPr vert="horz" lIns="94937" tIns="47469" rIns="94937" bIns="474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20655"/>
            <a:ext cx="3169426" cy="480549"/>
          </a:xfrm>
          <a:prstGeom prst="rect">
            <a:avLst/>
          </a:prstGeom>
        </p:spPr>
        <p:txBody>
          <a:bodyPr vert="horz" lIns="94937" tIns="47469" rIns="94937" bIns="47469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128" y="9120655"/>
            <a:ext cx="3169425" cy="480549"/>
          </a:xfrm>
          <a:prstGeom prst="rect">
            <a:avLst/>
          </a:prstGeom>
        </p:spPr>
        <p:txBody>
          <a:bodyPr vert="horz" lIns="94937" tIns="47469" rIns="94937" bIns="47469" rtlCol="0" anchor="b"/>
          <a:lstStyle>
            <a:lvl1pPr algn="r">
              <a:defRPr sz="1400"/>
            </a:lvl1pPr>
          </a:lstStyle>
          <a:p>
            <a:fld id="{56025E7E-A968-414A-90E8-8E534D47A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6248400" y="6172200"/>
            <a:ext cx="380999" cy="16510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ＭＳ Ｐゴシック" pitchFamily="-128" charset="-128"/>
              <a:cs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381000" y="5791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 userDrawn="1"/>
        </p:nvCxnSpPr>
        <p:spPr bwMode="auto">
          <a:xfrm>
            <a:off x="381000" y="11430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187182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838200"/>
          </a:xfrm>
        </p:spPr>
        <p:txBody>
          <a:bodyPr/>
          <a:lstStyle>
            <a:lvl1pPr>
              <a:defRPr sz="2800" b="0">
                <a:solidFill>
                  <a:srgbClr val="0065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8862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ü"/>
              <a:defRPr sz="2000">
                <a:solidFill>
                  <a:srgbClr val="606060"/>
                </a:solidFill>
                <a:latin typeface="Arial"/>
                <a:cs typeface="Arial"/>
              </a:defRPr>
            </a:lvl1pPr>
            <a:lvl2pPr>
              <a:buFont typeface="Wingdings" pitchFamily="2" charset="2"/>
              <a:buChar char="§"/>
              <a:defRPr sz="1800">
                <a:solidFill>
                  <a:srgbClr val="606060"/>
                </a:solidFill>
                <a:latin typeface="Arial"/>
                <a:cs typeface="Arial"/>
              </a:defRPr>
            </a:lvl2pPr>
            <a:lvl3pPr>
              <a:buFont typeface="Symbol" pitchFamily="18" charset="2"/>
              <a:buChar char=""/>
              <a:defRPr sz="1600">
                <a:solidFill>
                  <a:srgbClr val="606060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606060"/>
                </a:solidFill>
                <a:latin typeface="Arial"/>
                <a:cs typeface="Arial"/>
              </a:defRPr>
            </a:lvl4pPr>
            <a:lvl5pPr>
              <a:defRPr sz="1200">
                <a:solidFill>
                  <a:srgbClr val="60606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381000" y="5791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81000" y="11430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381000" y="5791200"/>
            <a:ext cx="822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DA53455-F269-4597-BE03-135F0290ED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93454" y="6149417"/>
            <a:ext cx="1346650" cy="4953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05F4F8-AA05-40ED-8D11-010FC89048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94647"/>
            <a:ext cx="804863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627A266-3757-4C6C-A4DC-DD30CD2D03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t="30435" r="22725" b="28261"/>
          <a:stretch/>
        </p:blipFill>
        <p:spPr bwMode="auto">
          <a:xfrm>
            <a:off x="1524000" y="6079239"/>
            <a:ext cx="1447800" cy="6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B11698-98FD-42F0-831E-657663DEC2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9565" r="15385" b="21739"/>
          <a:stretch/>
        </p:blipFill>
        <p:spPr bwMode="auto">
          <a:xfrm>
            <a:off x="3117893" y="6062319"/>
            <a:ext cx="1192170" cy="60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0">
          <a:solidFill>
            <a:srgbClr val="006541"/>
          </a:solidFill>
          <a:latin typeface="Arial"/>
          <a:ea typeface="ＭＳ Ｐゴシック" pitchFamily="-128" charset="-128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  <a:ea typeface="ＭＳ Ｐゴシック" pitchFamily="-128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  <a:ea typeface="ＭＳ Ｐゴシック" pitchFamily="-128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  <a:ea typeface="ＭＳ Ｐゴシック" pitchFamily="-128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  <a:ea typeface="ＭＳ Ｐゴシック" pitchFamily="-128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007E4A"/>
          </a:solidFill>
          <a:latin typeface="Humanst521 Bd BT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800">
          <a:solidFill>
            <a:schemeClr val="tx1"/>
          </a:solidFill>
          <a:latin typeface="+mn-lt"/>
          <a:ea typeface="ＭＳ Ｐゴシック" pitchFamily="-12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st521 BT" pitchFamily="-128" charset="0"/>
          <a:ea typeface="ＭＳ Ｐゴシック" pitchFamily="-1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28" charset="0"/>
        <a:buChar char="•"/>
        <a:defRPr sz="2400">
          <a:solidFill>
            <a:schemeClr val="tx1"/>
          </a:solidFill>
          <a:latin typeface="Humanist 521 Light BT" charset="0"/>
          <a:ea typeface="ＭＳ Ｐゴシック" pitchFamily="-12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3C81E-5667-41C8-8742-6A32A6456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8" y="152400"/>
            <a:ext cx="8077200" cy="838200"/>
          </a:xfrm>
        </p:spPr>
        <p:txBody>
          <a:bodyPr/>
          <a:lstStyle/>
          <a:p>
            <a:r>
              <a:rPr lang="en-US" dirty="0"/>
              <a:t>What drives Prospect Location Decisions?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070F3-F943-4D54-8556-65ABAB91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8" y="990600"/>
            <a:ext cx="4518968" cy="3886200"/>
          </a:xfrm>
        </p:spPr>
        <p:txBody>
          <a:bodyPr/>
          <a:lstStyle/>
          <a:p>
            <a:r>
              <a:rPr lang="en-US" dirty="0"/>
              <a:t>Access to Markets 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Fiber Access / Technology Infrastructure</a:t>
            </a:r>
          </a:p>
          <a:p>
            <a:r>
              <a:rPr lang="en-US" dirty="0"/>
              <a:t>Logistics Infrastructure</a:t>
            </a:r>
          </a:p>
          <a:p>
            <a:r>
              <a:rPr lang="en-US" dirty="0"/>
              <a:t>Transportation Costs</a:t>
            </a:r>
          </a:p>
          <a:p>
            <a:pPr lvl="1"/>
            <a:r>
              <a:rPr lang="en-US" dirty="0"/>
              <a:t>Rail</a:t>
            </a:r>
          </a:p>
          <a:p>
            <a:pPr lvl="1"/>
            <a:r>
              <a:rPr lang="en-US" dirty="0"/>
              <a:t>Drayage for Trucking</a:t>
            </a:r>
          </a:p>
          <a:p>
            <a:pPr lvl="1"/>
            <a:r>
              <a:rPr lang="en-US" dirty="0"/>
              <a:t>Shipping Costs</a:t>
            </a:r>
          </a:p>
          <a:p>
            <a:r>
              <a:rPr lang="en-US" dirty="0"/>
              <a:t>Total Costs of Ownership (TCO)</a:t>
            </a:r>
          </a:p>
          <a:p>
            <a:pPr lvl="1"/>
            <a:r>
              <a:rPr lang="en-US" dirty="0"/>
              <a:t>Energy Costs </a:t>
            </a:r>
          </a:p>
          <a:p>
            <a:pPr lvl="1"/>
            <a:r>
              <a:rPr lang="en-US" dirty="0"/>
              <a:t>Utility Costs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Capital Investment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8B3EB-C81A-478F-9BED-F22961928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69" t="14000"/>
          <a:stretch/>
        </p:blipFill>
        <p:spPr>
          <a:xfrm>
            <a:off x="4221508" y="1277783"/>
            <a:ext cx="4751194" cy="3886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07380050-E007-4D52-BB60-6AD83D623C8A}"/>
              </a:ext>
            </a:extLst>
          </p:cNvPr>
          <p:cNvSpPr/>
          <p:nvPr/>
        </p:nvSpPr>
        <p:spPr bwMode="auto">
          <a:xfrm>
            <a:off x="7010400" y="3220883"/>
            <a:ext cx="304800" cy="29592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2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5B436-01E5-43C1-83FE-222E8F94DC58}"/>
              </a:ext>
            </a:extLst>
          </p:cNvPr>
          <p:cNvSpPr txBox="1"/>
          <p:nvPr/>
        </p:nvSpPr>
        <p:spPr>
          <a:xfrm>
            <a:off x="4549476" y="5271155"/>
            <a:ext cx="4269800" cy="830997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Virginia is at the crossroads of access to three major markets…</a:t>
            </a:r>
          </a:p>
        </p:txBody>
      </p:sp>
    </p:spTree>
    <p:extLst>
      <p:ext uri="{BB962C8B-B14F-4D97-AF65-F5344CB8AC3E}">
        <p14:creationId xmlns:p14="http://schemas.microsoft.com/office/powerpoint/2010/main" val="31703522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0D2-75EC-404D-B961-BC0F1CB9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838200"/>
          </a:xfrm>
        </p:spPr>
        <p:txBody>
          <a:bodyPr/>
          <a:lstStyle/>
          <a:p>
            <a:r>
              <a:rPr lang="en-US" dirty="0"/>
              <a:t>Regional Energy Infrastructure &amp; Power Plants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3DB176-B808-4798-AE7A-B58AACB4F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" y="999315"/>
            <a:ext cx="8305800" cy="57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64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47" y="133833"/>
            <a:ext cx="8687809" cy="838200"/>
          </a:xfrm>
        </p:spPr>
        <p:txBody>
          <a:bodyPr/>
          <a:lstStyle/>
          <a:p>
            <a:r>
              <a:rPr lang="en-US" dirty="0"/>
              <a:t>Digital Infrastructure - </a:t>
            </a:r>
            <a:r>
              <a:rPr lang="en-US" dirty="0" err="1"/>
              <a:t>Va</a:t>
            </a:r>
            <a:r>
              <a:rPr lang="en-US" dirty="0"/>
              <a:t> Beach Cable Landings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47" y="1447800"/>
            <a:ext cx="3904627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91" y="3463014"/>
            <a:ext cx="4801609" cy="3286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311" y="6041987"/>
            <a:ext cx="1612084" cy="437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B67684-34BE-40E6-87DE-3886ACA1E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619" y="6051734"/>
            <a:ext cx="1974613" cy="418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66B33-28A8-4C4A-92D6-0385270F9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8089" y="5467816"/>
            <a:ext cx="1731672" cy="512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584D7-0939-456A-8C19-F11B4D27E0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5556365"/>
            <a:ext cx="1742306" cy="417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E714B-7FBD-4879-96B0-6C870B98F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712" y="972033"/>
            <a:ext cx="4179600" cy="24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01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CC4507-5191-4E85-B841-655028443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96"/>
          <a:stretch/>
        </p:blipFill>
        <p:spPr>
          <a:xfrm>
            <a:off x="23567" y="304800"/>
            <a:ext cx="9123504" cy="5715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15DD8-E805-4164-93D5-D3BA12C1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996"/>
            <a:ext cx="8077200" cy="838200"/>
          </a:xfrm>
        </p:spPr>
        <p:txBody>
          <a:bodyPr/>
          <a:lstStyle/>
          <a:p>
            <a:r>
              <a:rPr lang="en-US" sz="2000" dirty="0"/>
              <a:t>Submarine Cable Maps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47C59B8-A16A-4007-BBC0-DF9DC49FD887}"/>
              </a:ext>
            </a:extLst>
          </p:cNvPr>
          <p:cNvSpPr/>
          <p:nvPr/>
        </p:nvSpPr>
        <p:spPr bwMode="auto">
          <a:xfrm>
            <a:off x="1524000" y="3276600"/>
            <a:ext cx="228600" cy="2532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316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9628A1-6221-4F2E-A08B-C95DBEBAE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659824"/>
          </a:xfrm>
        </p:spPr>
      </p:pic>
    </p:spTree>
    <p:extLst>
      <p:ext uri="{BB962C8B-B14F-4D97-AF65-F5344CB8AC3E}">
        <p14:creationId xmlns:p14="http://schemas.microsoft.com/office/powerpoint/2010/main" val="31306035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67EC-6CEE-4A08-8004-D27F6561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305800" cy="838200"/>
          </a:xfrm>
        </p:spPr>
        <p:txBody>
          <a:bodyPr/>
          <a:lstStyle/>
          <a:p>
            <a:r>
              <a:rPr lang="en-US" dirty="0"/>
              <a:t>Elec Providers Coverage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84E006-4084-49E1-95DB-78BA35EF63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19600" y="94250"/>
          <a:ext cx="4724400" cy="6669499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386744073"/>
                    </a:ext>
                  </a:extLst>
                </a:gridCol>
                <a:gridCol w="1423578">
                  <a:extLst>
                    <a:ext uri="{9D8B030D-6E8A-4147-A177-3AD203B41FA5}">
                      <a16:colId xmlns:a16="http://schemas.microsoft.com/office/drawing/2014/main" val="3178544038"/>
                    </a:ext>
                  </a:extLst>
                </a:gridCol>
                <a:gridCol w="938622">
                  <a:extLst>
                    <a:ext uri="{9D8B030D-6E8A-4147-A177-3AD203B41FA5}">
                      <a16:colId xmlns:a16="http://schemas.microsoft.com/office/drawing/2014/main" val="3224396021"/>
                    </a:ext>
                  </a:extLst>
                </a:gridCol>
              </a:tblGrid>
              <a:tr h="271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 Provider in Virginia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 Area (</a:t>
                      </a:r>
                      <a:r>
                        <a:rPr lang="en-US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Sq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Mi)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Virginia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89374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Dominion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10,413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00344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9,884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84809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Rappahannock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3,957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77612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Southside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3,016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947251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Valley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2,426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7042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Mecklenburg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1,809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397494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CVEC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1,609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23720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BARC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1,290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726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Craig Botetourt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460831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681784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Virginia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37383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Prince George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058009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ANEC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8146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Neck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82761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 Utilities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685470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Danville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84477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Powell Valley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46981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Bedford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53152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Bristol Power Board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06927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32379"/>
                  </a:ext>
                </a:extLst>
              </a:tr>
              <a:tr h="156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Harrisonburg Electric Cooperative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04466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Salem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86374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Martinsville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49979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Front Royal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23509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Manassas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428378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Radford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73210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TownofCulpeper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97687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VPI&amp;SU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932061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Blackstone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348610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Richlands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23296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052543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Elkton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54146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of Wakefield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22624"/>
                  </a:ext>
                </a:extLst>
              </a:tr>
              <a:tr h="149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39,773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5306" marR="5306" marT="5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4204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A10901-0DB3-4CAF-B229-1C2D29F156E1}"/>
              </a:ext>
            </a:extLst>
          </p:cNvPr>
          <p:cNvSpPr txBox="1"/>
          <p:nvPr/>
        </p:nvSpPr>
        <p:spPr>
          <a:xfrm>
            <a:off x="120242" y="1275718"/>
            <a:ext cx="4223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Dominion:  26.2%</a:t>
            </a:r>
          </a:p>
          <a:p>
            <a:r>
              <a:rPr lang="en-US" b="1" dirty="0">
                <a:highlight>
                  <a:srgbClr val="FFFF00"/>
                </a:highlight>
              </a:rPr>
              <a:t>AEP:  24.9%</a:t>
            </a:r>
          </a:p>
          <a:p>
            <a:r>
              <a:rPr lang="en-US" dirty="0"/>
              <a:t>Rappahannock:  9.9%</a:t>
            </a:r>
          </a:p>
          <a:p>
            <a:r>
              <a:rPr lang="en-US" dirty="0"/>
              <a:t>Southside:  7.6%</a:t>
            </a:r>
          </a:p>
          <a:p>
            <a:r>
              <a:rPr lang="en-US" dirty="0"/>
              <a:t>Shenandoah Valley:  6.1%</a:t>
            </a:r>
          </a:p>
          <a:p>
            <a:r>
              <a:rPr lang="en-US" dirty="0"/>
              <a:t>Notable:  </a:t>
            </a:r>
          </a:p>
          <a:p>
            <a:r>
              <a:rPr lang="en-US" b="1" dirty="0">
                <a:highlight>
                  <a:srgbClr val="FFFF00"/>
                </a:highlight>
              </a:rPr>
              <a:t>NOVEC:  1.7% </a:t>
            </a:r>
          </a:p>
          <a:p>
            <a:r>
              <a:rPr lang="en-US" b="1" dirty="0">
                <a:highlight>
                  <a:srgbClr val="FFFF00"/>
                </a:highlight>
              </a:rPr>
              <a:t>(Data Center Alley)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1B12A-66F8-4F27-ABE4-D5F351805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037" y="4322706"/>
            <a:ext cx="1536325" cy="522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24671B-7109-434F-B95A-E7EEBCA91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12" y="4963882"/>
            <a:ext cx="1536325" cy="585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6B1A3-9D20-47AB-8E1C-925278B96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83" y="4551723"/>
            <a:ext cx="1427466" cy="91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1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mons Group">
      <a:majorFont>
        <a:latin typeface="Humanst521 BT"/>
        <a:ea typeface=""/>
        <a:cs typeface=""/>
      </a:majorFont>
      <a:minorFont>
        <a:latin typeface="Humanst5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101039</TotalTime>
  <Words>287</Words>
  <Application>Microsoft Office PowerPoint</Application>
  <PresentationFormat>On-screen Show (4:3)</PresentationFormat>
  <Paragraphs>132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Calibri</vt:lpstr>
      <vt:lpstr>Humanist 521 Light BT</vt:lpstr>
      <vt:lpstr>Humanst521 Bd BT</vt:lpstr>
      <vt:lpstr>Humanst521 BT</vt:lpstr>
      <vt:lpstr>Symbol</vt:lpstr>
      <vt:lpstr>Times</vt:lpstr>
      <vt:lpstr>Wingdings</vt:lpstr>
      <vt:lpstr>Blank Presentation</vt:lpstr>
      <vt:lpstr>What drives Prospect Location Decisions?</vt:lpstr>
      <vt:lpstr>Regional Energy Infrastructure &amp; Power Plants</vt:lpstr>
      <vt:lpstr>Digital Infrastructure - Va Beach Cable Landings</vt:lpstr>
      <vt:lpstr>Submarine Cable Maps</vt:lpstr>
      <vt:lpstr>PowerPoint Presentation</vt:lpstr>
      <vt:lpstr>Elec Providers Coverage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Hines</dc:creator>
  <cp:lastModifiedBy>Jesseca Hoff</cp:lastModifiedBy>
  <cp:revision>19</cp:revision>
  <cp:lastPrinted>2021-05-15T00:48:24Z</cp:lastPrinted>
  <dcterms:created xsi:type="dcterms:W3CDTF">2019-05-20T18:48:26Z</dcterms:created>
  <dcterms:modified xsi:type="dcterms:W3CDTF">2022-05-23T15:09:16Z</dcterms:modified>
</cp:coreProperties>
</file>