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61" r:id="rId2"/>
  </p:sldMasterIdLst>
  <p:notesMasterIdLst>
    <p:notesMasterId r:id="rId21"/>
  </p:notesMasterIdLst>
  <p:handoutMasterIdLst>
    <p:handoutMasterId r:id="rId22"/>
  </p:handoutMasterIdLst>
  <p:sldIdLst>
    <p:sldId id="257" r:id="rId3"/>
    <p:sldId id="323" r:id="rId4"/>
    <p:sldId id="329" r:id="rId5"/>
    <p:sldId id="345" r:id="rId6"/>
    <p:sldId id="346" r:id="rId7"/>
    <p:sldId id="347" r:id="rId8"/>
    <p:sldId id="348" r:id="rId9"/>
    <p:sldId id="338" r:id="rId10"/>
    <p:sldId id="335" r:id="rId11"/>
    <p:sldId id="333" r:id="rId12"/>
    <p:sldId id="341" r:id="rId13"/>
    <p:sldId id="343" r:id="rId14"/>
    <p:sldId id="339" r:id="rId15"/>
    <p:sldId id="344" r:id="rId16"/>
    <p:sldId id="331" r:id="rId17"/>
    <p:sldId id="330" r:id="rId18"/>
    <p:sldId id="334" r:id="rId19"/>
    <p:sldId id="337" r:id="rId20"/>
  </p:sldIdLst>
  <p:sldSz cx="9144000" cy="5143500" type="screen16x9"/>
  <p:notesSz cx="7023100" cy="93091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Montserrat" panose="020B0604020202020204" charset="0"/>
      <p:regular r:id="rId31"/>
      <p:bold r:id="rId32"/>
      <p:italic r:id="rId33"/>
      <p:boldItalic r:id="rId34"/>
    </p:embeddedFont>
    <p:embeddedFont>
      <p:font typeface="Open Sans" panose="020B0604020202020204" charset="0"/>
      <p:regular r:id="rId35"/>
      <p:bold r:id="rId36"/>
      <p:italic r:id="rId37"/>
      <p:boldItalic r:id="rId38"/>
    </p:embeddedFont>
    <p:embeddedFont>
      <p:font typeface="Poppins"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
      <p:font typeface="Roboto Light" panose="020B0604020202020204"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80" autoAdjust="0"/>
    <p:restoredTop sz="94660"/>
  </p:normalViewPr>
  <p:slideViewPr>
    <p:cSldViewPr snapToGrid="0">
      <p:cViewPr varScale="1">
        <p:scale>
          <a:sx n="62" d="100"/>
          <a:sy n="62" d="100"/>
        </p:scale>
        <p:origin x="330"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font" Target="fonts/font19.fntdata"/><Relationship Id="rId54"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font" Target="fonts/font31.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9.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VATI</a:t>
            </a:r>
            <a:r>
              <a:rPr lang="en-US" b="1" baseline="0" dirty="0"/>
              <a:t> Funding Availability By Year, in Millions</a:t>
            </a:r>
            <a:endParaRPr lang="en-US" b="1" dirty="0"/>
          </a:p>
        </c:rich>
      </c:tx>
      <c:layout>
        <c:manualLayout>
          <c:xMode val="edge"/>
          <c:yMode val="edge"/>
          <c:x val="0.31041031263497126"/>
          <c:y val="4.194879775366425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3"/>
              <c:layout>
                <c:manualLayout>
                  <c:x val="-6.4055555555555657E-2"/>
                  <c:y val="-7.1724628171478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9F-4237-8F22-05C698BC3CF5}"/>
                </c:ext>
              </c:extLst>
            </c:dLbl>
            <c:dLbl>
              <c:idx val="4"/>
              <c:layout>
                <c:manualLayout>
                  <c:x val="-9.1833442694663162E-2"/>
                  <c:y val="-6.477981918926809E-2"/>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2888888888888878E-2"/>
                      <c:h val="9.5601851851851855E-2"/>
                    </c:manualLayout>
                  </c15:layout>
                </c:ext>
                <c:ext xmlns:c16="http://schemas.microsoft.com/office/drawing/2014/chart" uri="{C3380CC4-5D6E-409C-BE32-E72D297353CC}">
                  <c16:uniqueId val="{00000001-A99F-4237-8F22-05C698BC3CF5}"/>
                </c:ext>
              </c:extLst>
            </c:dLbl>
            <c:dLbl>
              <c:idx val="5"/>
              <c:layout>
                <c:manualLayout>
                  <c:x val="-0.10695704176218479"/>
                  <c:y val="-2.28016610705618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9F-4237-8F22-05C698BC3CF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Sheet1!$A$1:$F$1</c:f>
              <c:numCache>
                <c:formatCode>General</c:formatCode>
                <c:ptCount val="6"/>
                <c:pt idx="0">
                  <c:v>2017</c:v>
                </c:pt>
                <c:pt idx="1">
                  <c:v>2018</c:v>
                </c:pt>
                <c:pt idx="2">
                  <c:v>2019</c:v>
                </c:pt>
                <c:pt idx="3">
                  <c:v>2020</c:v>
                </c:pt>
                <c:pt idx="4">
                  <c:v>2021</c:v>
                </c:pt>
                <c:pt idx="5">
                  <c:v>2022</c:v>
                </c:pt>
              </c:numCache>
            </c:numRef>
          </c:cat>
          <c:val>
            <c:numRef>
              <c:f>Sheet1!$A$2:$F$2</c:f>
              <c:numCache>
                <c:formatCode>"$"#,##0_);[Red]\("$"#,##0\)</c:formatCode>
                <c:ptCount val="6"/>
                <c:pt idx="0">
                  <c:v>1</c:v>
                </c:pt>
                <c:pt idx="1">
                  <c:v>1</c:v>
                </c:pt>
                <c:pt idx="2">
                  <c:v>5</c:v>
                </c:pt>
                <c:pt idx="3">
                  <c:v>19</c:v>
                </c:pt>
                <c:pt idx="4">
                  <c:v>50</c:v>
                </c:pt>
                <c:pt idx="5">
                  <c:v>750</c:v>
                </c:pt>
              </c:numCache>
            </c:numRef>
          </c:val>
          <c:smooth val="0"/>
          <c:extLst>
            <c:ext xmlns:c16="http://schemas.microsoft.com/office/drawing/2014/chart" uri="{C3380CC4-5D6E-409C-BE32-E72D297353CC}">
              <c16:uniqueId val="{00000003-A99F-4237-8F22-05C698BC3CF5}"/>
            </c:ext>
          </c:extLst>
        </c:ser>
        <c:dLbls>
          <c:dLblPos val="t"/>
          <c:showLegendKey val="0"/>
          <c:showVal val="1"/>
          <c:showCatName val="0"/>
          <c:showSerName val="0"/>
          <c:showPercent val="0"/>
          <c:showBubbleSize val="0"/>
        </c:dLbls>
        <c:smooth val="0"/>
        <c:axId val="1780982560"/>
        <c:axId val="1780976320"/>
      </c:lineChart>
      <c:catAx>
        <c:axId val="17809825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Program</a:t>
                </a:r>
                <a:r>
                  <a:rPr lang="en-US" sz="1400" baseline="0" dirty="0"/>
                  <a:t> Years</a:t>
                </a:r>
                <a:endParaRPr lang="en-US" sz="1400" dirty="0"/>
              </a:p>
            </c:rich>
          </c:tx>
          <c:layout>
            <c:manualLayout>
              <c:xMode val="edge"/>
              <c:yMode val="edge"/>
              <c:x val="0.46030250174424397"/>
              <c:y val="0.906552094522019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80976320"/>
        <c:crosses val="autoZero"/>
        <c:auto val="1"/>
        <c:lblAlgn val="ctr"/>
        <c:lblOffset val="100"/>
        <c:noMultiLvlLbl val="0"/>
      </c:catAx>
      <c:valAx>
        <c:axId val="1780976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Dollars, in</a:t>
                </a:r>
                <a:r>
                  <a:rPr lang="en-US" sz="1400" baseline="0"/>
                  <a:t> Millions</a:t>
                </a:r>
                <a:endParaRPr lang="en-US" sz="1400"/>
              </a:p>
            </c:rich>
          </c:tx>
          <c:layout>
            <c:manualLayout>
              <c:xMode val="edge"/>
              <c:yMode val="edge"/>
              <c:x val="1.4767932489451477E-2"/>
              <c:y val="0.2596787243699800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8098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9920C1B-357F-4C63-9CC8-7C841BE11EE1}" type="datetimeFigureOut">
              <a:rPr lang="en-US" smtClean="0"/>
              <a:t>5/18/2022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09924A6-0C00-426F-94CF-EA453B382821}" type="slidenum">
              <a:rPr lang="en-US" smtClean="0"/>
              <a:t>‹#›</a:t>
            </a:fld>
            <a:endParaRPr lang="en-US"/>
          </a:p>
        </p:txBody>
      </p:sp>
    </p:spTree>
    <p:extLst>
      <p:ext uri="{BB962C8B-B14F-4D97-AF65-F5344CB8AC3E}">
        <p14:creationId xmlns:p14="http://schemas.microsoft.com/office/powerpoint/2010/main" val="296300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74bf101fe_0_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74bf101fe_0_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77dd0fc97_0_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96" name="Google Shape;196;g1177dd0fc97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596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74bf101fe_0_53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79" name="Google Shape;179;g1174bf101fe_0_5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964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74bf101fe_0_53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79" name="Google Shape;179;g1174bf101fe_0_5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619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74bf101fe_0_3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74bf101fe_0_3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27088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6417-132F-4A34-B821-28FD6E4884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07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74bf101fe_0_53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79" name="Google Shape;179;g1174bf101fe_0_5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0032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74bf101fe_0_53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79" name="Google Shape;179;g1174bf101fe_0_5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570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183bcef612_0_32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414" name="Google Shape;414;g1183bcef612_0_32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54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75454dbcf_0_46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317" name="Google Shape;317;g1175454dbcf_0_46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55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74bf101fe_0_5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174bf101fe_0_5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396150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74bf101fe_0_3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74bf101fe_0_3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50941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7aa5d46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117aa5d46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04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77dd0fc97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1177dd0fc97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571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74bf101fe_0_53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79" name="Google Shape;179;g1174bf101fe_0_5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509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77dd0fc97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g1177dd0fc97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989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74bf101fe_0_3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74bf101fe_0_3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18599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77dd0fc97_0_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
        <p:nvSpPr>
          <p:cNvPr id="196" name="Google Shape;196;g1177dd0fc97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609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p:nvPr/>
        </p:nvSpPr>
        <p:spPr>
          <a:xfrm>
            <a:off x="0" y="550371"/>
            <a:ext cx="9144000" cy="4593000"/>
          </a:xfrm>
          <a:prstGeom prst="rect">
            <a:avLst/>
          </a:prstGeom>
          <a:solidFill>
            <a:srgbClr val="21325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11" name="Google Shape;11;p2"/>
          <p:cNvSpPr/>
          <p:nvPr/>
        </p:nvSpPr>
        <p:spPr>
          <a:xfrm rot="10800000" flipH="1">
            <a:off x="0" y="-7176"/>
            <a:ext cx="9144000" cy="451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12" name="Google Shape;12;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2513293" cy="51435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E5D44413-6C82-4D55-AAD6-275353B539DC}" type="datetime1">
              <a:rPr lang="en-US" noProof="0" smtClean="0"/>
              <a:t>5/18/2022</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707153"/>
            <a:ext cx="7543800" cy="440688"/>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p:cNvPicPr>
            <a:picLocks noChangeAspect="1"/>
          </p:cNvPicPr>
          <p:nvPr userDrawn="1"/>
        </p:nvPicPr>
        <p:blipFill>
          <a:blip r:embed="rId2"/>
          <a:stretch>
            <a:fillRect/>
          </a:stretch>
        </p:blipFill>
        <p:spPr>
          <a:xfrm>
            <a:off x="8667750" y="4668094"/>
            <a:ext cx="429806" cy="425233"/>
          </a:xfrm>
          <a:prstGeom prst="rect">
            <a:avLst/>
          </a:prstGeom>
        </p:spPr>
      </p:pic>
    </p:spTree>
    <p:extLst>
      <p:ext uri="{BB962C8B-B14F-4D97-AF65-F5344CB8AC3E}">
        <p14:creationId xmlns:p14="http://schemas.microsoft.com/office/powerpoint/2010/main" val="4422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4572000" cy="51435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3" name="Text Placeholder 2"/>
          <p:cNvSpPr>
            <a:spLocks noGrp="1"/>
          </p:cNvSpPr>
          <p:nvPr>
            <p:ph type="body" idx="1"/>
          </p:nvPr>
        </p:nvSpPr>
        <p:spPr>
          <a:xfrm>
            <a:off x="822960" y="1543050"/>
            <a:ext cx="3479802" cy="55221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218706"/>
            <a:ext cx="3479802" cy="2183116"/>
          </a:xfrm>
        </p:spPr>
        <p:txBody>
          <a:bodyPr>
            <a:normAutofit/>
          </a:bodyPr>
          <a:lstStyle>
            <a:lvl1pPr>
              <a:defRPr sz="1200">
                <a:solidFill>
                  <a:schemeClr val="tx1"/>
                </a:solidFill>
              </a:defRPr>
            </a:lvl1pPr>
            <a:lvl2pPr>
              <a:defRPr sz="1050">
                <a:solidFill>
                  <a:schemeClr val="tx1"/>
                </a:solidFill>
              </a:defRPr>
            </a:lvl2pPr>
            <a:lvl3pPr>
              <a:defRPr sz="825">
                <a:solidFill>
                  <a:schemeClr val="tx1"/>
                </a:solidFill>
              </a:defRPr>
            </a:lvl3pPr>
            <a:lvl4pPr>
              <a:defRPr sz="825">
                <a:solidFill>
                  <a:schemeClr val="tx1"/>
                </a:solidFill>
              </a:defRPr>
            </a:lvl4pPr>
            <a:lvl5pPr>
              <a:defRPr sz="825">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1543050"/>
            <a:ext cx="3479802" cy="55221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218705"/>
            <a:ext cx="3479802" cy="2183116"/>
          </a:xfrm>
        </p:spPr>
        <p:txBody>
          <a:bodyPr>
            <a:normAutofit/>
          </a:bodyPr>
          <a:lstStyle>
            <a:lvl1pPr>
              <a:defRPr sz="1200">
                <a:solidFill>
                  <a:schemeClr val="tx1"/>
                </a:solidFill>
              </a:defRPr>
            </a:lvl1pPr>
            <a:lvl2pPr>
              <a:defRPr sz="1050">
                <a:solidFill>
                  <a:schemeClr val="tx1"/>
                </a:solidFill>
              </a:defRPr>
            </a:lvl2pPr>
            <a:lvl3pPr>
              <a:defRPr sz="825">
                <a:solidFill>
                  <a:schemeClr val="tx1"/>
                </a:solidFill>
              </a:defRPr>
            </a:lvl3pPr>
            <a:lvl4pPr>
              <a:defRPr sz="825">
                <a:solidFill>
                  <a:schemeClr val="tx1"/>
                </a:solidFill>
              </a:defRPr>
            </a:lvl4pPr>
            <a:lvl5pPr>
              <a:defRPr sz="825">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434AC302-5A3E-4125-9919-2B9760A46FF0}" type="datetime1">
              <a:rPr lang="en-US" noProof="0" smtClean="0"/>
              <a:t>5/18/2022</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707153"/>
            <a:ext cx="7543800" cy="440688"/>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7" name="Picture 6"/>
          <p:cNvPicPr>
            <a:picLocks noChangeAspect="1"/>
          </p:cNvPicPr>
          <p:nvPr userDrawn="1"/>
        </p:nvPicPr>
        <p:blipFill>
          <a:blip r:embed="rId2"/>
          <a:stretch>
            <a:fillRect/>
          </a:stretch>
        </p:blipFill>
        <p:spPr>
          <a:xfrm>
            <a:off x="8595577" y="4668094"/>
            <a:ext cx="429806" cy="425233"/>
          </a:xfrm>
          <a:prstGeom prst="rect">
            <a:avLst/>
          </a:prstGeom>
        </p:spPr>
      </p:pic>
    </p:spTree>
    <p:extLst>
      <p:ext uri="{BB962C8B-B14F-4D97-AF65-F5344CB8AC3E}">
        <p14:creationId xmlns:p14="http://schemas.microsoft.com/office/powerpoint/2010/main" val="203707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2513293" cy="51435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9C8CFA03-5BA8-47CA-8A15-6445129B30D8}" type="datetime1">
              <a:rPr lang="en-US" noProof="0" smtClean="0"/>
              <a:t>5/18/2022</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822960" y="707153"/>
            <a:ext cx="7543800" cy="440688"/>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p:cNvPicPr>
            <a:picLocks noChangeAspect="1"/>
          </p:cNvPicPr>
          <p:nvPr userDrawn="1"/>
        </p:nvPicPr>
        <p:blipFill>
          <a:blip r:embed="rId2"/>
          <a:stretch>
            <a:fillRect/>
          </a:stretch>
        </p:blipFill>
        <p:spPr>
          <a:xfrm>
            <a:off x="8667750" y="4683740"/>
            <a:ext cx="429806" cy="425233"/>
          </a:xfrm>
          <a:prstGeom prst="rect">
            <a:avLst/>
          </a:prstGeom>
        </p:spPr>
      </p:pic>
    </p:spTree>
    <p:extLst>
      <p:ext uri="{BB962C8B-B14F-4D97-AF65-F5344CB8AC3E}">
        <p14:creationId xmlns:p14="http://schemas.microsoft.com/office/powerpoint/2010/main" val="1151049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2571750"/>
            <a:ext cx="9144000" cy="257175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6973E9DD-B574-44B0-BE91-99965210209D}" type="datetime1">
              <a:rPr lang="en-US" noProof="0" smtClean="0"/>
              <a:t>5/18/2022</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22960" y="1448146"/>
            <a:ext cx="2189560" cy="2189560"/>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3494390" y="1448146"/>
            <a:ext cx="2189560" cy="2189560"/>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6165820" y="1448146"/>
            <a:ext cx="2189560" cy="2189560"/>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60" y="3942991"/>
            <a:ext cx="2189560" cy="437651"/>
          </a:xfrm>
        </p:spPr>
        <p:txBody>
          <a:bodyPr lIns="91440" rIns="91440" anchor="ctr">
            <a:normAutofit/>
          </a:bodyPr>
          <a:lstStyle>
            <a:lvl1pPr marL="0" indent="0" algn="ctr">
              <a:buNone/>
              <a:defRPr sz="1350" cap="all" baseline="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3500080" y="3942991"/>
            <a:ext cx="2189560" cy="437651"/>
          </a:xfrm>
        </p:spPr>
        <p:txBody>
          <a:bodyPr lIns="91440" rIns="91440" anchor="ctr">
            <a:normAutofit/>
          </a:bodyPr>
          <a:lstStyle>
            <a:lvl1pPr marL="0" indent="0" algn="ctr">
              <a:buNone/>
              <a:defRPr sz="1350" cap="all" baseline="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6177200" y="3942991"/>
            <a:ext cx="2189560" cy="437651"/>
          </a:xfrm>
        </p:spPr>
        <p:txBody>
          <a:bodyPr lIns="91440" rIns="91440" anchor="ctr">
            <a:normAutofit/>
          </a:bodyPr>
          <a:lstStyle>
            <a:lvl1pPr marL="0" indent="0" algn="ctr">
              <a:buNone/>
              <a:defRPr sz="1350" cap="all" baseline="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707153"/>
            <a:ext cx="7543800" cy="440688"/>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9126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2D0A046D-7EF8-4F93-AE92-3F9A32D82B1D}" type="datetime1">
              <a:rPr lang="en-US" noProof="0" smtClean="0"/>
              <a:t>5/18/2022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16070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49E5328D-7A88-474D-9135-E850CF4DE407}" type="datetime1">
              <a:rPr lang="en-US" noProof="0" smtClean="0"/>
              <a:t>5/18/2022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896816" cy="51435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443412" y="475407"/>
            <a:ext cx="4224338" cy="4193381"/>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6" y="707152"/>
            <a:ext cx="3117972" cy="969563"/>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6" y="1711243"/>
            <a:ext cx="3117972" cy="2725103"/>
          </a:xfrm>
        </p:spPr>
        <p:txBody>
          <a:bodyPr>
            <a:normAutofit/>
          </a:bodyPr>
          <a:lstStyle>
            <a:lvl1pPr marL="0" indent="0">
              <a:buClr>
                <a:schemeClr val="tx1"/>
              </a:buClr>
              <a:buNone/>
              <a:defRPr sz="1200">
                <a:solidFill>
                  <a:schemeClr val="tx1"/>
                </a:solidFill>
              </a:defRPr>
            </a:lvl1pPr>
            <a:lvl2pPr marL="150876" indent="0">
              <a:buClr>
                <a:schemeClr val="tx1"/>
              </a:buClr>
              <a:buFont typeface="Arial" panose="020B0604020202020204" pitchFamily="34" charset="0"/>
              <a:buNone/>
              <a:defRPr sz="1050">
                <a:solidFill>
                  <a:schemeClr val="tx1"/>
                </a:solidFill>
              </a:defRPr>
            </a:lvl2pPr>
            <a:lvl3pPr marL="288036" indent="0">
              <a:buClr>
                <a:schemeClr val="tx1"/>
              </a:buClr>
              <a:buFont typeface="Arial" panose="020B0604020202020204" pitchFamily="34" charset="0"/>
              <a:buNone/>
              <a:defRPr sz="825">
                <a:solidFill>
                  <a:schemeClr val="tx1"/>
                </a:solidFill>
              </a:defRPr>
            </a:lvl3pPr>
            <a:lvl4pPr marL="425196" indent="0">
              <a:buClr>
                <a:schemeClr val="tx1"/>
              </a:buClr>
              <a:buFont typeface="Arial" panose="020B0604020202020204" pitchFamily="34" charset="0"/>
              <a:buNone/>
              <a:defRPr sz="825">
                <a:solidFill>
                  <a:schemeClr val="tx1"/>
                </a:solidFill>
              </a:defRPr>
            </a:lvl4pPr>
            <a:lvl5pPr marL="562356" indent="0">
              <a:buClr>
                <a:schemeClr val="tx1"/>
              </a:buClr>
              <a:buFont typeface="Arial" panose="020B0604020202020204" pitchFamily="34" charset="0"/>
              <a:buNone/>
              <a:defRPr sz="825">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13012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ED7EF13E-AC1B-485A-9A3F-E9FB228AED81}" type="datetime1">
              <a:rPr lang="en-US" noProof="0" smtClean="0"/>
              <a:t>5/18/2022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9144000" cy="51435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5113795" y="749674"/>
            <a:ext cx="0" cy="3644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476250" y="2351405"/>
            <a:ext cx="4095744" cy="440688"/>
          </a:xfrm>
          <a:prstGeom prst="rect">
            <a:avLst/>
          </a:prstGeom>
        </p:spPr>
        <p:txBody>
          <a:bodyPr vert="horz" lIns="91440" tIns="45720" rIns="91440" bIns="45720" rtlCol="0" anchor="ctr">
            <a:noAutofit/>
          </a:bodyPr>
          <a:lstStyle>
            <a:lvl1pPr algn="r">
              <a:defRPr sz="36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655595" y="623465"/>
            <a:ext cx="3012155" cy="3896569"/>
          </a:xfrm>
        </p:spPr>
        <p:txBody>
          <a:bodyPr anchor="ctr">
            <a:normAutofit/>
          </a:bodyPr>
          <a:lstStyle>
            <a:lvl1pPr marL="257175" indent="-257175">
              <a:buClr>
                <a:schemeClr val="tx1"/>
              </a:buClr>
              <a:buFont typeface="+mj-lt"/>
              <a:buAutoNum type="arabicPeriod"/>
              <a:defRPr sz="1200">
                <a:solidFill>
                  <a:schemeClr val="tx1"/>
                </a:solidFill>
              </a:defRPr>
            </a:lvl1pPr>
            <a:lvl2pPr marL="408051" indent="-257175">
              <a:buClr>
                <a:schemeClr val="tx1"/>
              </a:buClr>
              <a:buFont typeface="+mj-lt"/>
              <a:buAutoNum type="arabicPeriod"/>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0"/>
            <a:r>
              <a:rPr lang="en-US" noProof="0"/>
              <a:t>Quote Goes Here</a:t>
            </a:r>
          </a:p>
        </p:txBody>
      </p:sp>
    </p:spTree>
    <p:extLst>
      <p:ext uri="{BB962C8B-B14F-4D97-AF65-F5344CB8AC3E}">
        <p14:creationId xmlns:p14="http://schemas.microsoft.com/office/powerpoint/2010/main" val="658414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1EF60938-4EBA-4472-AC94-CDC619D37316}" type="datetime1">
              <a:rPr lang="en-US" noProof="0" smtClean="0"/>
              <a:t>5/18/2022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2513293" y="0"/>
            <a:ext cx="6630707" cy="51435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476250" y="2351405"/>
            <a:ext cx="3665141" cy="440688"/>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4181872" y="475406"/>
            <a:ext cx="4485878" cy="4192688"/>
          </a:xfrm>
        </p:spPr>
        <p:txBody>
          <a:bodyPr anchor="ctr">
            <a:normAutofit/>
          </a:bodyPr>
          <a:lstStyle>
            <a:lvl1pPr marL="257175" indent="-257175">
              <a:buClr>
                <a:schemeClr val="tx1"/>
              </a:buClr>
              <a:buFont typeface="+mj-lt"/>
              <a:buAutoNum type="arabicPeriod"/>
              <a:defRPr sz="1200">
                <a:solidFill>
                  <a:schemeClr val="tx1"/>
                </a:solidFill>
              </a:defRPr>
            </a:lvl1pPr>
            <a:lvl2pPr marL="408051" indent="-257175">
              <a:buClr>
                <a:schemeClr val="tx1"/>
              </a:buClr>
              <a:buFont typeface="+mj-lt"/>
              <a:buAutoNum type="arabicPeriod"/>
              <a:defRPr sz="1050">
                <a:solidFill>
                  <a:schemeClr val="tx1"/>
                </a:solidFill>
              </a:defRPr>
            </a:lvl2pPr>
            <a:lvl3pPr marL="459486" indent="-171450">
              <a:buClr>
                <a:schemeClr val="tx1"/>
              </a:buClr>
              <a:buFont typeface="+mj-lt"/>
              <a:buAutoNum type="arabicPeriod"/>
              <a:defRPr sz="825">
                <a:solidFill>
                  <a:schemeClr val="tx1"/>
                </a:solidFill>
              </a:defRPr>
            </a:lvl3pPr>
            <a:lvl4pPr marL="596646" indent="-171450">
              <a:buClr>
                <a:schemeClr val="tx1"/>
              </a:buClr>
              <a:buFont typeface="+mj-lt"/>
              <a:buAutoNum type="arabicPeriod"/>
              <a:defRPr sz="825">
                <a:solidFill>
                  <a:schemeClr val="tx1"/>
                </a:solidFill>
              </a:defRPr>
            </a:lvl4pPr>
            <a:lvl5pPr marL="733806" indent="-171450">
              <a:buClr>
                <a:schemeClr val="tx1"/>
              </a:buClr>
              <a:buFont typeface="+mj-lt"/>
              <a:buAutoNum type="arabicPeriod"/>
              <a:defRPr sz="825">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8308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D219B531-E0EE-44A3-BEDA-06DD88F91AB2}" type="datetime1">
              <a:rPr lang="en-US" noProof="0" smtClean="0"/>
              <a:t>5/18/2022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285875"/>
            <a:ext cx="9144000" cy="257175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4082902" y="707153"/>
            <a:ext cx="4283858" cy="440688"/>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4082902" y="1480192"/>
            <a:ext cx="4283858" cy="2956155"/>
          </a:xfrm>
        </p:spPr>
        <p:txBody>
          <a:bodyPr>
            <a:normAutofit/>
          </a:bodyPr>
          <a:lstStyle>
            <a:lvl1pPr>
              <a:buClr>
                <a:schemeClr val="tx1"/>
              </a:buClr>
              <a:defRPr sz="1200">
                <a:solidFill>
                  <a:schemeClr val="tx1"/>
                </a:solidFill>
              </a:defRPr>
            </a:lvl1pPr>
            <a:lvl2pPr marL="288036" indent="-137160">
              <a:buClr>
                <a:schemeClr val="tx1"/>
              </a:buClr>
              <a:buFont typeface="Arial" panose="020B0604020202020204" pitchFamily="34" charset="0"/>
              <a:buChar char="•"/>
              <a:defRPr sz="1050">
                <a:solidFill>
                  <a:schemeClr val="tx1"/>
                </a:solidFill>
              </a:defRPr>
            </a:lvl2pPr>
            <a:lvl3pPr marL="425196" indent="-137160">
              <a:buClr>
                <a:schemeClr val="tx1"/>
              </a:buClr>
              <a:buFont typeface="Arial" panose="020B0604020202020204" pitchFamily="34" charset="0"/>
              <a:buChar char="•"/>
              <a:defRPr sz="825">
                <a:solidFill>
                  <a:schemeClr val="tx1"/>
                </a:solidFill>
              </a:defRPr>
            </a:lvl3pPr>
            <a:lvl4pPr marL="562356" indent="-137160">
              <a:buClr>
                <a:schemeClr val="tx1"/>
              </a:buClr>
              <a:buFont typeface="Arial" panose="020B0604020202020204" pitchFamily="34" charset="0"/>
              <a:buChar char="•"/>
              <a:defRPr sz="825">
                <a:solidFill>
                  <a:schemeClr val="tx1"/>
                </a:solidFill>
              </a:defRPr>
            </a:lvl4pPr>
            <a:lvl5pPr marL="699516" indent="-137160">
              <a:buClr>
                <a:schemeClr val="tx1"/>
              </a:buClr>
              <a:buFont typeface="Arial" panose="020B0604020202020204" pitchFamily="34" charset="0"/>
              <a:buChar char="•"/>
              <a:defRPr sz="825">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53877" y="465779"/>
            <a:ext cx="3441848" cy="4202315"/>
          </a:xfrm>
          <a:solidFill>
            <a:srgbClr val="EDEFF7"/>
          </a:solidFill>
        </p:spPr>
        <p:txBody>
          <a:bodyPr>
            <a:normAutofit/>
          </a:bodyPr>
          <a:lstStyle>
            <a:lvl1pPr>
              <a:buClr>
                <a:schemeClr val="tx1"/>
              </a:buClr>
              <a:defRPr sz="1200">
                <a:solidFill>
                  <a:schemeClr val="tx1"/>
                </a:solidFill>
              </a:defRPr>
            </a:lvl1pPr>
            <a:lvl2pPr marL="288036" indent="-137160">
              <a:buClr>
                <a:schemeClr val="tx1"/>
              </a:buClr>
              <a:buFont typeface="Arial" panose="020B0604020202020204" pitchFamily="34" charset="0"/>
              <a:buChar char="•"/>
              <a:defRPr sz="1050">
                <a:solidFill>
                  <a:schemeClr val="tx1"/>
                </a:solidFill>
              </a:defRPr>
            </a:lvl2pPr>
            <a:lvl3pPr marL="425196" indent="-137160">
              <a:buClr>
                <a:schemeClr val="tx1"/>
              </a:buClr>
              <a:buFont typeface="Arial" panose="020B0604020202020204" pitchFamily="34" charset="0"/>
              <a:buChar char="•"/>
              <a:defRPr sz="825">
                <a:solidFill>
                  <a:schemeClr val="tx1"/>
                </a:solidFill>
              </a:defRPr>
            </a:lvl3pPr>
            <a:lvl4pPr marL="562356" indent="-137160">
              <a:buClr>
                <a:schemeClr val="tx1"/>
              </a:buClr>
              <a:buFont typeface="Arial" panose="020B0604020202020204" pitchFamily="34" charset="0"/>
              <a:buChar char="•"/>
              <a:defRPr sz="825">
                <a:solidFill>
                  <a:schemeClr val="tx1"/>
                </a:solidFill>
              </a:defRPr>
            </a:lvl4pPr>
            <a:lvl5pPr marL="699516" indent="-137160">
              <a:buClr>
                <a:schemeClr val="tx1"/>
              </a:buClr>
              <a:buFont typeface="Arial" panose="020B0604020202020204" pitchFamily="34" charset="0"/>
              <a:buChar char="•"/>
              <a:defRPr sz="825">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41595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8245186" y="0"/>
            <a:ext cx="898814" cy="51435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476249" y="2945921"/>
            <a:ext cx="8191500" cy="1745142"/>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476251" y="452438"/>
            <a:ext cx="8191499" cy="2470514"/>
          </a:xfrm>
          <a:solidFill>
            <a:schemeClr val="bg1"/>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Click icon to add picture</a:t>
            </a:r>
          </a:p>
        </p:txBody>
      </p:sp>
      <p:sp>
        <p:nvSpPr>
          <p:cNvPr id="2" name="Title 1"/>
          <p:cNvSpPr>
            <a:spLocks noGrp="1"/>
          </p:cNvSpPr>
          <p:nvPr>
            <p:ph type="title"/>
          </p:nvPr>
        </p:nvSpPr>
        <p:spPr>
          <a:xfrm>
            <a:off x="822960" y="3223558"/>
            <a:ext cx="7585234" cy="557762"/>
          </a:xfrm>
          <a:prstGeom prst="rect">
            <a:avLst/>
          </a:prstGeom>
        </p:spPr>
        <p:txBody>
          <a:bodyPr tIns="0" bIns="0" anchor="b">
            <a:noAutofit/>
          </a:bodyPr>
          <a:lstStyle>
            <a:lvl1pPr>
              <a:defRPr sz="27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822959" y="3910287"/>
            <a:ext cx="7584948" cy="457200"/>
          </a:xfrm>
        </p:spPr>
        <p:txBody>
          <a:bodyPr lIns="91440" tIns="0" rIns="91440" bIns="0">
            <a:normAutofit/>
          </a:bodyPr>
          <a:lstStyle>
            <a:lvl1pPr marL="0" indent="0">
              <a:spcBef>
                <a:spcPts val="0"/>
              </a:spcBef>
              <a:spcAft>
                <a:spcPts val="450"/>
              </a:spcAft>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lvl1pPr>
          </a:lstStyle>
          <a:p>
            <a:fld id="{AC98CEA4-36D0-4B7E-8504-C425C2B32268}" type="datetime1">
              <a:rPr lang="en-US" noProof="0" smtClean="0"/>
              <a:t>5/18/2022</a:t>
            </a:fld>
            <a:endParaRPr lang="en-US" noProof="0" dirty="0"/>
          </a:p>
        </p:txBody>
      </p:sp>
      <p:sp>
        <p:nvSpPr>
          <p:cNvPr id="6" name="Footer Placeholder 5"/>
          <p:cNvSpPr>
            <a:spLocks noGrp="1"/>
          </p:cNvSpPr>
          <p:nvPr>
            <p:ph type="ftr" sz="quarter" idx="11"/>
          </p:nvPr>
        </p:nvSpPr>
        <p:spPr>
          <a:xfrm>
            <a:off x="822959" y="4835129"/>
            <a:ext cx="5113697" cy="273844"/>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3486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25"/>
        <p:cNvGrpSpPr/>
        <p:nvPr/>
      </p:nvGrpSpPr>
      <p:grpSpPr>
        <a:xfrm>
          <a:off x="0" y="0"/>
          <a:ext cx="0" cy="0"/>
          <a:chOff x="0" y="0"/>
          <a:chExt cx="0" cy="0"/>
        </a:xfrm>
      </p:grpSpPr>
      <p:sp>
        <p:nvSpPr>
          <p:cNvPr id="26" name="Google Shape;26;p4"/>
          <p:cNvSpPr>
            <a:spLocks noGrp="1"/>
          </p:cNvSpPr>
          <p:nvPr>
            <p:ph type="pic" idx="2"/>
          </p:nvPr>
        </p:nvSpPr>
        <p:spPr>
          <a:xfrm>
            <a:off x="265550" y="-50"/>
            <a:ext cx="3070800" cy="5143500"/>
          </a:xfrm>
          <a:prstGeom prst="rect">
            <a:avLst/>
          </a:prstGeom>
          <a:noFill/>
          <a:ln>
            <a:noFill/>
          </a:ln>
        </p:spPr>
      </p:sp>
      <p:sp>
        <p:nvSpPr>
          <p:cNvPr id="27" name="Google Shape;27;p4"/>
          <p:cNvSpPr txBox="1">
            <a:spLocks noGrp="1"/>
          </p:cNvSpPr>
          <p:nvPr>
            <p:ph type="title"/>
          </p:nvPr>
        </p:nvSpPr>
        <p:spPr>
          <a:xfrm>
            <a:off x="3898650" y="909025"/>
            <a:ext cx="3829200" cy="8748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8" name="Google Shape;28;p4"/>
          <p:cNvSpPr txBox="1">
            <a:spLocks noGrp="1"/>
          </p:cNvSpPr>
          <p:nvPr>
            <p:ph type="subTitle" idx="1"/>
          </p:nvPr>
        </p:nvSpPr>
        <p:spPr>
          <a:xfrm>
            <a:off x="3898650" y="1684625"/>
            <a:ext cx="5102400" cy="8055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9" name="Google Shape;29;p4"/>
          <p:cNvSpPr txBox="1">
            <a:spLocks noGrp="1"/>
          </p:cNvSpPr>
          <p:nvPr>
            <p:ph type="body" idx="3"/>
          </p:nvPr>
        </p:nvSpPr>
        <p:spPr>
          <a:xfrm>
            <a:off x="3898650" y="2182775"/>
            <a:ext cx="4533000" cy="2736600"/>
          </a:xfrm>
          <a:prstGeom prst="rect">
            <a:avLst/>
          </a:prstGeom>
          <a:noFill/>
          <a:ln>
            <a:noFill/>
          </a:ln>
        </p:spPr>
        <p:txBody>
          <a:bodyPr spcFirstLastPara="1" wrap="square" lIns="0" tIns="0" rIns="0" bIns="0" anchor="t" anchorCtr="0">
            <a:noAutofit/>
          </a:bodyPr>
          <a:lstStyle>
            <a:lvl1pPr marL="457200" lvl="0" indent="-317500" rtl="0">
              <a:spcBef>
                <a:spcPts val="0"/>
              </a:spcBef>
              <a:spcAft>
                <a:spcPts val="0"/>
              </a:spcAft>
              <a:buClr>
                <a:schemeClr val="dk2"/>
              </a:buClr>
              <a:buSzPts val="1400"/>
              <a:buChar char="●"/>
              <a:defRPr>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0"/>
              </a:spcBef>
              <a:spcAft>
                <a:spcPts val="0"/>
              </a:spcAft>
              <a:buClr>
                <a:schemeClr val="dk2"/>
              </a:buClr>
              <a:buSzPts val="1400"/>
              <a:buChar char="■"/>
              <a:defRPr>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17500" rtl="0">
              <a:spcBef>
                <a:spcPts val="0"/>
              </a:spcBef>
              <a:spcAft>
                <a:spcPts val="0"/>
              </a:spcAft>
              <a:buClr>
                <a:schemeClr val="dk2"/>
              </a:buClr>
              <a:buSzPts val="1400"/>
              <a:buChar char="■"/>
              <a:defRPr>
                <a:solidFill>
                  <a:schemeClr val="dk2"/>
                </a:solidFill>
              </a:defRPr>
            </a:lvl6pPr>
            <a:lvl7pPr marL="3200400" lvl="6" indent="-317500" rtl="0">
              <a:spcBef>
                <a:spcPts val="0"/>
              </a:spcBef>
              <a:spcAft>
                <a:spcPts val="0"/>
              </a:spcAft>
              <a:buClr>
                <a:schemeClr val="dk2"/>
              </a:buClr>
              <a:buSzPts val="1400"/>
              <a:buChar char="●"/>
              <a:defRPr>
                <a:solidFill>
                  <a:schemeClr val="dk2"/>
                </a:solidFill>
              </a:defRPr>
            </a:lvl7pPr>
            <a:lvl8pPr marL="3657600" lvl="7" indent="-317500" rtl="0">
              <a:spcBef>
                <a:spcPts val="0"/>
              </a:spcBef>
              <a:spcAft>
                <a:spcPts val="0"/>
              </a:spcAft>
              <a:buClr>
                <a:schemeClr val="dk2"/>
              </a:buClr>
              <a:buSzPts val="1400"/>
              <a:buChar char="○"/>
              <a:defRPr>
                <a:solidFill>
                  <a:schemeClr val="dk2"/>
                </a:solidFill>
              </a:defRPr>
            </a:lvl8pPr>
            <a:lvl9pPr marL="4114800" lvl="8" indent="-317500" rtl="0">
              <a:spcBef>
                <a:spcPts val="0"/>
              </a:spcBef>
              <a:spcAft>
                <a:spcPts val="0"/>
              </a:spcAft>
              <a:buClr>
                <a:schemeClr val="dk2"/>
              </a:buClr>
              <a:buSzPts val="1400"/>
              <a:buChar char="■"/>
              <a:defRPr>
                <a:solidFill>
                  <a:schemeClr val="dk2"/>
                </a:solidFill>
              </a:defRPr>
            </a:lvl9pPr>
          </a:lstStyle>
          <a:p>
            <a:endParaRPr/>
          </a:p>
        </p:txBody>
      </p:sp>
      <p:sp>
        <p:nvSpPr>
          <p:cNvPr id="30" name="Google Shape;30;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6_Custom Layout">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Bottom Bar">
  <p:cSld name="9_Custom Layout">
    <p:spTree>
      <p:nvGrpSpPr>
        <p:cNvPr id="1" name="Shape 33"/>
        <p:cNvGrpSpPr/>
        <p:nvPr/>
      </p:nvGrpSpPr>
      <p:grpSpPr>
        <a:xfrm>
          <a:off x="0" y="0"/>
          <a:ext cx="0" cy="0"/>
          <a:chOff x="0" y="0"/>
          <a:chExt cx="0" cy="0"/>
        </a:xfrm>
      </p:grpSpPr>
      <p:grpSp>
        <p:nvGrpSpPr>
          <p:cNvPr id="34" name="Google Shape;34;p6"/>
          <p:cNvGrpSpPr/>
          <p:nvPr/>
        </p:nvGrpSpPr>
        <p:grpSpPr>
          <a:xfrm>
            <a:off x="0" y="4501774"/>
            <a:ext cx="9144000" cy="641817"/>
            <a:chOff x="0" y="4501774"/>
            <a:chExt cx="9144000" cy="641817"/>
          </a:xfrm>
        </p:grpSpPr>
        <p:sp>
          <p:nvSpPr>
            <p:cNvPr id="35" name="Google Shape;35;p6"/>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36" name="Google Shape;36;p6"/>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pic>
          <p:nvPicPr>
            <p:cNvPr id="37" name="Google Shape;37;p6"/>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38" name="Google Shape;38;p6"/>
          <p:cNvSpPr txBox="1">
            <a:spLocks noGrp="1"/>
          </p:cNvSpPr>
          <p:nvPr>
            <p:ph type="title"/>
          </p:nvPr>
        </p:nvSpPr>
        <p:spPr>
          <a:xfrm>
            <a:off x="535600" y="794025"/>
            <a:ext cx="5842200" cy="8748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a:solidFill>
                  <a:schemeClr val="dk2"/>
                </a:solidFill>
                <a:latin typeface="Roboto"/>
                <a:ea typeface="Roboto"/>
                <a:cs typeface="Roboto"/>
                <a:sym typeface="Roboto"/>
              </a:defRPr>
            </a:lvl1pPr>
            <a:lvl2pPr lvl="1"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2pPr>
            <a:lvl3pPr lvl="2"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3pPr>
            <a:lvl4pPr lvl="3"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4pPr>
            <a:lvl5pPr lvl="4"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5pPr>
            <a:lvl6pPr lvl="5"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6pPr>
            <a:lvl7pPr lvl="6"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7pPr>
            <a:lvl8pPr lvl="7"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8pPr>
            <a:lvl9pPr lvl="8"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9pPr>
          </a:lstStyle>
          <a:p>
            <a:endParaRPr/>
          </a:p>
        </p:txBody>
      </p:sp>
      <p:sp>
        <p:nvSpPr>
          <p:cNvPr id="39" name="Google Shape;39;p6"/>
          <p:cNvSpPr txBox="1">
            <a:spLocks noGrp="1"/>
          </p:cNvSpPr>
          <p:nvPr>
            <p:ph type="subTitle" idx="1"/>
          </p:nvPr>
        </p:nvSpPr>
        <p:spPr>
          <a:xfrm>
            <a:off x="535600" y="1536125"/>
            <a:ext cx="5815800" cy="8055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40" name="Google Shape;40;p6"/>
          <p:cNvSpPr txBox="1">
            <a:spLocks noGrp="1"/>
          </p:cNvSpPr>
          <p:nvPr>
            <p:ph type="body" idx="2"/>
          </p:nvPr>
        </p:nvSpPr>
        <p:spPr>
          <a:xfrm>
            <a:off x="535600" y="2053750"/>
            <a:ext cx="5815800" cy="2736600"/>
          </a:xfrm>
          <a:prstGeom prst="rect">
            <a:avLst/>
          </a:prstGeom>
        </p:spPr>
        <p:txBody>
          <a:bodyPr spcFirstLastPara="1" wrap="square" lIns="0" tIns="0" rIns="0" bIns="0" anchor="t" anchorCtr="0">
            <a:noAutofit/>
          </a:bodyPr>
          <a:lstStyle>
            <a:lvl1pPr marL="457200" lvl="0" indent="-292100" rtl="0">
              <a:lnSpc>
                <a:spcPct val="150000"/>
              </a:lnSpc>
              <a:spcBef>
                <a:spcPts val="0"/>
              </a:spcBef>
              <a:spcAft>
                <a:spcPts val="0"/>
              </a:spcAft>
              <a:buClr>
                <a:schemeClr val="dk2"/>
              </a:buClr>
              <a:buSzPts val="1000"/>
              <a:buChar char="●"/>
              <a:defRPr sz="1000">
                <a:solidFill>
                  <a:schemeClr val="dk2"/>
                </a:solidFill>
              </a:defRPr>
            </a:lvl1pPr>
            <a:lvl2pPr marL="914400" lvl="1" indent="-292100" rtl="0">
              <a:lnSpc>
                <a:spcPct val="150000"/>
              </a:lnSpc>
              <a:spcBef>
                <a:spcPts val="0"/>
              </a:spcBef>
              <a:spcAft>
                <a:spcPts val="0"/>
              </a:spcAft>
              <a:buClr>
                <a:schemeClr val="dk2"/>
              </a:buClr>
              <a:buSzPts val="1000"/>
              <a:buChar char="○"/>
              <a:defRPr sz="1000">
                <a:solidFill>
                  <a:schemeClr val="dk2"/>
                </a:solidFill>
              </a:defRPr>
            </a:lvl2pPr>
            <a:lvl3pPr marL="1371600" lvl="2" indent="-292100" rtl="0">
              <a:lnSpc>
                <a:spcPct val="150000"/>
              </a:lnSpc>
              <a:spcBef>
                <a:spcPts val="0"/>
              </a:spcBef>
              <a:spcAft>
                <a:spcPts val="0"/>
              </a:spcAft>
              <a:buClr>
                <a:schemeClr val="dk2"/>
              </a:buClr>
              <a:buSzPts val="1000"/>
              <a:buChar char="■"/>
              <a:defRPr sz="1000">
                <a:solidFill>
                  <a:schemeClr val="dk2"/>
                </a:solidFill>
              </a:defRPr>
            </a:lvl3pPr>
            <a:lvl4pPr marL="1828800" lvl="3" indent="-292100" rtl="0">
              <a:lnSpc>
                <a:spcPct val="150000"/>
              </a:lnSpc>
              <a:spcBef>
                <a:spcPts val="0"/>
              </a:spcBef>
              <a:spcAft>
                <a:spcPts val="0"/>
              </a:spcAft>
              <a:buClr>
                <a:schemeClr val="dk2"/>
              </a:buClr>
              <a:buSzPts val="1000"/>
              <a:buChar char="●"/>
              <a:defRPr sz="1000">
                <a:solidFill>
                  <a:schemeClr val="dk2"/>
                </a:solidFill>
              </a:defRPr>
            </a:lvl4pPr>
            <a:lvl5pPr marL="2286000" lvl="4" indent="-292100" rtl="0">
              <a:lnSpc>
                <a:spcPct val="150000"/>
              </a:lnSpc>
              <a:spcBef>
                <a:spcPts val="0"/>
              </a:spcBef>
              <a:spcAft>
                <a:spcPts val="0"/>
              </a:spcAft>
              <a:buClr>
                <a:schemeClr val="dk2"/>
              </a:buClr>
              <a:buSzPts val="1000"/>
              <a:buChar char="○"/>
              <a:defRPr sz="1000">
                <a:solidFill>
                  <a:schemeClr val="dk2"/>
                </a:solidFill>
              </a:defRPr>
            </a:lvl5pPr>
            <a:lvl6pPr marL="2743200" lvl="5" indent="-292100" rtl="0">
              <a:lnSpc>
                <a:spcPct val="150000"/>
              </a:lnSpc>
              <a:spcBef>
                <a:spcPts val="0"/>
              </a:spcBef>
              <a:spcAft>
                <a:spcPts val="0"/>
              </a:spcAft>
              <a:buClr>
                <a:schemeClr val="dk2"/>
              </a:buClr>
              <a:buSzPts val="1000"/>
              <a:buChar char="■"/>
              <a:defRPr sz="1000">
                <a:solidFill>
                  <a:schemeClr val="dk2"/>
                </a:solidFill>
              </a:defRPr>
            </a:lvl6pPr>
            <a:lvl7pPr marL="3200400" lvl="6" indent="-292100" rtl="0">
              <a:lnSpc>
                <a:spcPct val="150000"/>
              </a:lnSpc>
              <a:spcBef>
                <a:spcPts val="0"/>
              </a:spcBef>
              <a:spcAft>
                <a:spcPts val="0"/>
              </a:spcAft>
              <a:buClr>
                <a:schemeClr val="dk2"/>
              </a:buClr>
              <a:buSzPts val="1000"/>
              <a:buChar char="●"/>
              <a:defRPr sz="1000">
                <a:solidFill>
                  <a:schemeClr val="dk2"/>
                </a:solidFill>
              </a:defRPr>
            </a:lvl7pPr>
            <a:lvl8pPr marL="3657600" lvl="7" indent="-292100" rtl="0">
              <a:lnSpc>
                <a:spcPct val="150000"/>
              </a:lnSpc>
              <a:spcBef>
                <a:spcPts val="0"/>
              </a:spcBef>
              <a:spcAft>
                <a:spcPts val="0"/>
              </a:spcAft>
              <a:buClr>
                <a:schemeClr val="dk2"/>
              </a:buClr>
              <a:buSzPts val="1000"/>
              <a:buChar char="○"/>
              <a:defRPr sz="1000">
                <a:solidFill>
                  <a:schemeClr val="dk2"/>
                </a:solidFill>
              </a:defRPr>
            </a:lvl8pPr>
            <a:lvl9pPr marL="4114800" lvl="8" indent="-292100" rtl="0">
              <a:lnSpc>
                <a:spcPct val="150000"/>
              </a:lnSpc>
              <a:spcBef>
                <a:spcPts val="0"/>
              </a:spcBef>
              <a:spcAft>
                <a:spcPts val="0"/>
              </a:spcAft>
              <a:buClr>
                <a:schemeClr val="dk2"/>
              </a:buClr>
              <a:buSzPts val="1000"/>
              <a:buChar char="■"/>
              <a:defRPr sz="1000">
                <a:solidFill>
                  <a:schemeClr val="dk2"/>
                </a:solidFill>
              </a:defRPr>
            </a:lvl9pPr>
          </a:lstStyle>
          <a:p>
            <a:endParaRPr/>
          </a:p>
        </p:txBody>
      </p:sp>
      <p:sp>
        <p:nvSpPr>
          <p:cNvPr id="41" name="Google Shape;4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42" name="Google Shape;42;p6"/>
          <p:cNvSpPr txBox="1">
            <a:spLocks noGrp="1"/>
          </p:cNvSpPr>
          <p:nvPr>
            <p:ph type="sldNum" idx="3"/>
          </p:nvPr>
        </p:nvSpPr>
        <p:spPr>
          <a:xfrm>
            <a:off x="8434224" y="4575400"/>
            <a:ext cx="600900" cy="568200"/>
          </a:xfrm>
          <a:prstGeom prst="rect">
            <a:avLst/>
          </a:prstGeom>
        </p:spPr>
        <p:txBody>
          <a:bodyPr spcFirstLastPara="1" wrap="square" lIns="91425" tIns="91425" rIns="91425" bIns="91425" anchor="ctr" anchorCtr="0">
            <a:noAutofit/>
          </a:bodyPr>
          <a:lstStyle>
            <a:lvl1pPr lvl="0" algn="r" rtl="0">
              <a:buNone/>
              <a:defRPr sz="800">
                <a:solidFill>
                  <a:schemeClr val="accent4"/>
                </a:solidFill>
              </a:defRPr>
            </a:lvl1pPr>
            <a:lvl2pPr lvl="1" algn="r" rtl="0">
              <a:buNone/>
              <a:defRPr sz="800">
                <a:solidFill>
                  <a:schemeClr val="accent4"/>
                </a:solidFill>
              </a:defRPr>
            </a:lvl2pPr>
            <a:lvl3pPr lvl="2" algn="r" rtl="0">
              <a:buNone/>
              <a:defRPr sz="800">
                <a:solidFill>
                  <a:schemeClr val="accent4"/>
                </a:solidFill>
              </a:defRPr>
            </a:lvl3pPr>
            <a:lvl4pPr lvl="3" algn="r" rtl="0">
              <a:buNone/>
              <a:defRPr sz="800">
                <a:solidFill>
                  <a:schemeClr val="accent4"/>
                </a:solidFill>
              </a:defRPr>
            </a:lvl4pPr>
            <a:lvl5pPr lvl="4" algn="r" rtl="0">
              <a:buNone/>
              <a:defRPr sz="800">
                <a:solidFill>
                  <a:schemeClr val="accent4"/>
                </a:solidFill>
              </a:defRPr>
            </a:lvl5pPr>
            <a:lvl6pPr lvl="5" algn="r" rtl="0">
              <a:buNone/>
              <a:defRPr sz="800">
                <a:solidFill>
                  <a:schemeClr val="accent4"/>
                </a:solidFill>
              </a:defRPr>
            </a:lvl6pPr>
            <a:lvl7pPr lvl="6" algn="r" rtl="0">
              <a:buNone/>
              <a:defRPr sz="800">
                <a:solidFill>
                  <a:schemeClr val="accent4"/>
                </a:solidFill>
              </a:defRPr>
            </a:lvl7pPr>
            <a:lvl8pPr lvl="7" algn="r" rtl="0">
              <a:buNone/>
              <a:defRPr sz="800">
                <a:solidFill>
                  <a:schemeClr val="accent4"/>
                </a:solidFill>
              </a:defRPr>
            </a:lvl8pPr>
            <a:lvl9pPr lvl="8" algn="r" rtl="0">
              <a:buNone/>
              <a:defRPr sz="800">
                <a:solidFill>
                  <a:schemeClr val="accent4"/>
                </a:solidFill>
              </a:defRPr>
            </a:lvl9pPr>
          </a:lstStyle>
          <a:p>
            <a:pPr marL="0" lvl="0" indent="0" algn="r" rtl="0">
              <a:spcBef>
                <a:spcPts val="0"/>
              </a:spcBef>
              <a:spcAft>
                <a:spcPts val="0"/>
              </a:spcAft>
              <a:buNone/>
            </a:pPr>
            <a:fld id="{00000000-1234-1234-1234-123412341234}" type="slidenum">
              <a:rPr lang="en"/>
              <a:t>‹#›</a:t>
            </a:fld>
            <a:endParaRPr dirty="0"/>
          </a:p>
        </p:txBody>
      </p:sp>
      <p:grpSp>
        <p:nvGrpSpPr>
          <p:cNvPr id="43" name="Google Shape;43;p6"/>
          <p:cNvGrpSpPr/>
          <p:nvPr/>
        </p:nvGrpSpPr>
        <p:grpSpPr>
          <a:xfrm>
            <a:off x="281025" y="240650"/>
            <a:ext cx="220725" cy="215950"/>
            <a:chOff x="404850" y="312100"/>
            <a:chExt cx="220725" cy="215950"/>
          </a:xfrm>
        </p:grpSpPr>
        <p:sp>
          <p:nvSpPr>
            <p:cNvPr id="44" name="Google Shape;44;p6"/>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6"/>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6"/>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6"/>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reen Bottom Bar">
  <p:cSld name="9_Custom Layout_1">
    <p:spTree>
      <p:nvGrpSpPr>
        <p:cNvPr id="1" name="Shape 62"/>
        <p:cNvGrpSpPr/>
        <p:nvPr/>
      </p:nvGrpSpPr>
      <p:grpSpPr>
        <a:xfrm>
          <a:off x="0" y="0"/>
          <a:ext cx="0" cy="0"/>
          <a:chOff x="0" y="0"/>
          <a:chExt cx="0" cy="0"/>
        </a:xfrm>
      </p:grpSpPr>
      <p:grpSp>
        <p:nvGrpSpPr>
          <p:cNvPr id="63" name="Google Shape;63;p8"/>
          <p:cNvGrpSpPr/>
          <p:nvPr/>
        </p:nvGrpSpPr>
        <p:grpSpPr>
          <a:xfrm>
            <a:off x="0" y="4501774"/>
            <a:ext cx="9144000" cy="641817"/>
            <a:chOff x="0" y="4501774"/>
            <a:chExt cx="9144000" cy="641817"/>
          </a:xfrm>
        </p:grpSpPr>
        <p:sp>
          <p:nvSpPr>
            <p:cNvPr id="64" name="Google Shape;64;p8"/>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sp>
          <p:nvSpPr>
            <p:cNvPr id="65" name="Google Shape;65;p8"/>
            <p:cNvSpPr/>
            <p:nvPr/>
          </p:nvSpPr>
          <p:spPr>
            <a:xfrm>
              <a:off x="0" y="4501774"/>
              <a:ext cx="9144000" cy="69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p:txBody>
        </p:sp>
        <p:pic>
          <p:nvPicPr>
            <p:cNvPr id="66" name="Google Shape;66;p8"/>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67" name="Google Shape;67;p8"/>
          <p:cNvSpPr txBox="1">
            <a:spLocks noGrp="1"/>
          </p:cNvSpPr>
          <p:nvPr>
            <p:ph type="title"/>
          </p:nvPr>
        </p:nvSpPr>
        <p:spPr>
          <a:xfrm>
            <a:off x="548800" y="903275"/>
            <a:ext cx="5842200" cy="8748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2400">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9pPr>
          </a:lstStyle>
          <a:p>
            <a:endParaRPr/>
          </a:p>
        </p:txBody>
      </p:sp>
      <p:sp>
        <p:nvSpPr>
          <p:cNvPr id="68" name="Google Shape;68;p8"/>
          <p:cNvSpPr txBox="1">
            <a:spLocks noGrp="1"/>
          </p:cNvSpPr>
          <p:nvPr>
            <p:ph type="subTitle" idx="1"/>
          </p:nvPr>
        </p:nvSpPr>
        <p:spPr>
          <a:xfrm>
            <a:off x="548800" y="1536125"/>
            <a:ext cx="5815800" cy="8055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69" name="Google Shape;69;p8"/>
          <p:cNvSpPr txBox="1">
            <a:spLocks noGrp="1"/>
          </p:cNvSpPr>
          <p:nvPr>
            <p:ph type="body" idx="2"/>
          </p:nvPr>
        </p:nvSpPr>
        <p:spPr>
          <a:xfrm>
            <a:off x="548800" y="2053750"/>
            <a:ext cx="5815800" cy="27366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dk2"/>
              </a:buClr>
              <a:buSzPts val="1400"/>
              <a:buChar char="●"/>
              <a:defRPr>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0"/>
              </a:spcBef>
              <a:spcAft>
                <a:spcPts val="0"/>
              </a:spcAft>
              <a:buClr>
                <a:schemeClr val="dk2"/>
              </a:buClr>
              <a:buSzPts val="1400"/>
              <a:buChar char="■"/>
              <a:defRPr>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17500" rtl="0">
              <a:spcBef>
                <a:spcPts val="0"/>
              </a:spcBef>
              <a:spcAft>
                <a:spcPts val="0"/>
              </a:spcAft>
              <a:buClr>
                <a:schemeClr val="dk2"/>
              </a:buClr>
              <a:buSzPts val="1400"/>
              <a:buChar char="■"/>
              <a:defRPr>
                <a:solidFill>
                  <a:schemeClr val="dk2"/>
                </a:solidFill>
              </a:defRPr>
            </a:lvl6pPr>
            <a:lvl7pPr marL="3200400" lvl="6" indent="-317500" rtl="0">
              <a:spcBef>
                <a:spcPts val="0"/>
              </a:spcBef>
              <a:spcAft>
                <a:spcPts val="0"/>
              </a:spcAft>
              <a:buClr>
                <a:schemeClr val="dk2"/>
              </a:buClr>
              <a:buSzPts val="1400"/>
              <a:buChar char="●"/>
              <a:defRPr>
                <a:solidFill>
                  <a:schemeClr val="dk2"/>
                </a:solidFill>
              </a:defRPr>
            </a:lvl7pPr>
            <a:lvl8pPr marL="3657600" lvl="7" indent="-317500" rtl="0">
              <a:spcBef>
                <a:spcPts val="0"/>
              </a:spcBef>
              <a:spcAft>
                <a:spcPts val="0"/>
              </a:spcAft>
              <a:buClr>
                <a:schemeClr val="dk2"/>
              </a:buClr>
              <a:buSzPts val="1400"/>
              <a:buChar char="○"/>
              <a:defRPr>
                <a:solidFill>
                  <a:schemeClr val="dk2"/>
                </a:solidFill>
              </a:defRPr>
            </a:lvl8pPr>
            <a:lvl9pPr marL="4114800" lvl="8" indent="-317500" rtl="0">
              <a:spcBef>
                <a:spcPts val="0"/>
              </a:spcBef>
              <a:spcAft>
                <a:spcPts val="0"/>
              </a:spcAft>
              <a:buClr>
                <a:schemeClr val="dk2"/>
              </a:buClr>
              <a:buSzPts val="1400"/>
              <a:buChar char="■"/>
              <a:defRPr>
                <a:solidFill>
                  <a:schemeClr val="dk2"/>
                </a:solidFill>
              </a:defRPr>
            </a:lvl9pPr>
          </a:lstStyle>
          <a:p>
            <a:endParaRPr/>
          </a:p>
        </p:txBody>
      </p:sp>
      <p:sp>
        <p:nvSpPr>
          <p:cNvPr id="70" name="Google Shape;70;p8"/>
          <p:cNvSpPr txBox="1">
            <a:spLocks noGrp="1"/>
          </p:cNvSpPr>
          <p:nvPr>
            <p:ph type="sldNum" idx="12"/>
          </p:nvPr>
        </p:nvSpPr>
        <p:spPr>
          <a:xfrm>
            <a:off x="8434224" y="4575400"/>
            <a:ext cx="600900" cy="568200"/>
          </a:xfrm>
          <a:prstGeom prst="rect">
            <a:avLst/>
          </a:prstGeom>
        </p:spPr>
        <p:txBody>
          <a:bodyPr spcFirstLastPara="1" wrap="square" lIns="91425" tIns="91425" rIns="91425" bIns="91425" anchor="ctr" anchorCtr="0">
            <a:noAutofit/>
          </a:bodyPr>
          <a:lstStyle>
            <a:lvl1pPr lvl="0" algn="r" rtl="0">
              <a:buNone/>
              <a:defRPr sz="800">
                <a:solidFill>
                  <a:schemeClr val="accent4"/>
                </a:solidFill>
              </a:defRPr>
            </a:lvl1pPr>
            <a:lvl2pPr lvl="1" algn="r" rtl="0">
              <a:buNone/>
              <a:defRPr sz="800">
                <a:solidFill>
                  <a:schemeClr val="accent4"/>
                </a:solidFill>
              </a:defRPr>
            </a:lvl2pPr>
            <a:lvl3pPr lvl="2" algn="r" rtl="0">
              <a:buNone/>
              <a:defRPr sz="800">
                <a:solidFill>
                  <a:schemeClr val="accent4"/>
                </a:solidFill>
              </a:defRPr>
            </a:lvl3pPr>
            <a:lvl4pPr lvl="3" algn="r" rtl="0">
              <a:buNone/>
              <a:defRPr sz="800">
                <a:solidFill>
                  <a:schemeClr val="accent4"/>
                </a:solidFill>
              </a:defRPr>
            </a:lvl4pPr>
            <a:lvl5pPr lvl="4" algn="r" rtl="0">
              <a:buNone/>
              <a:defRPr sz="800">
                <a:solidFill>
                  <a:schemeClr val="accent4"/>
                </a:solidFill>
              </a:defRPr>
            </a:lvl5pPr>
            <a:lvl6pPr lvl="5" algn="r" rtl="0">
              <a:buNone/>
              <a:defRPr sz="800">
                <a:solidFill>
                  <a:schemeClr val="accent4"/>
                </a:solidFill>
              </a:defRPr>
            </a:lvl6pPr>
            <a:lvl7pPr lvl="6" algn="r" rtl="0">
              <a:buNone/>
              <a:defRPr sz="800">
                <a:solidFill>
                  <a:schemeClr val="accent4"/>
                </a:solidFill>
              </a:defRPr>
            </a:lvl7pPr>
            <a:lvl8pPr lvl="7" algn="r" rtl="0">
              <a:buNone/>
              <a:defRPr sz="800">
                <a:solidFill>
                  <a:schemeClr val="accent4"/>
                </a:solidFill>
              </a:defRPr>
            </a:lvl8pPr>
            <a:lvl9pPr lvl="8" algn="r" rtl="0">
              <a:buNone/>
              <a:defRPr sz="800">
                <a:solidFill>
                  <a:schemeClr val="accent4"/>
                </a:solidFill>
              </a:defRPr>
            </a:lvl9pPr>
          </a:lstStyle>
          <a:p>
            <a:pPr marL="0" lvl="0" indent="0" algn="r" rtl="0">
              <a:spcBef>
                <a:spcPts val="0"/>
              </a:spcBef>
              <a:spcAft>
                <a:spcPts val="0"/>
              </a:spcAft>
              <a:buNone/>
            </a:pPr>
            <a:fld id="{00000000-1234-1234-1234-123412341234}" type="slidenum">
              <a:rPr lang="en"/>
              <a:t>‹#›</a:t>
            </a:fld>
            <a:endParaRPr dirty="0"/>
          </a:p>
        </p:txBody>
      </p:sp>
      <p:grpSp>
        <p:nvGrpSpPr>
          <p:cNvPr id="71" name="Google Shape;71;p8"/>
          <p:cNvGrpSpPr/>
          <p:nvPr/>
        </p:nvGrpSpPr>
        <p:grpSpPr>
          <a:xfrm>
            <a:off x="281025" y="240650"/>
            <a:ext cx="220725" cy="215950"/>
            <a:chOff x="404850" y="312100"/>
            <a:chExt cx="220725" cy="215950"/>
          </a:xfrm>
        </p:grpSpPr>
        <p:sp>
          <p:nvSpPr>
            <p:cNvPr id="72" name="Google Shape;72;p8"/>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8"/>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8"/>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8"/>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562000" y="903275"/>
            <a:ext cx="5842200" cy="8748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24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0" name="Google Shape;80;p10"/>
          <p:cNvSpPr txBox="1">
            <a:spLocks noGrp="1"/>
          </p:cNvSpPr>
          <p:nvPr>
            <p:ph type="subTitle" idx="1"/>
          </p:nvPr>
        </p:nvSpPr>
        <p:spPr>
          <a:xfrm>
            <a:off x="548800" y="1536125"/>
            <a:ext cx="5815800" cy="8055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1" name="Google Shape;81;p10"/>
          <p:cNvSpPr txBox="1">
            <a:spLocks noGrp="1"/>
          </p:cNvSpPr>
          <p:nvPr>
            <p:ph type="body" idx="2"/>
          </p:nvPr>
        </p:nvSpPr>
        <p:spPr>
          <a:xfrm>
            <a:off x="548800" y="2053750"/>
            <a:ext cx="4764000" cy="27366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dk2"/>
              </a:buClr>
              <a:buSzPts val="1400"/>
              <a:buChar char="●"/>
              <a:defRPr>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0"/>
              </a:spcBef>
              <a:spcAft>
                <a:spcPts val="0"/>
              </a:spcAft>
              <a:buClr>
                <a:schemeClr val="dk2"/>
              </a:buClr>
              <a:buSzPts val="1400"/>
              <a:buChar char="■"/>
              <a:defRPr>
                <a:solidFill>
                  <a:schemeClr val="dk2"/>
                </a:solidFill>
              </a:defRPr>
            </a:lvl3pPr>
            <a:lvl4pPr marL="1828800" lvl="3" indent="-317500" rtl="0">
              <a:spcBef>
                <a:spcPts val="0"/>
              </a:spcBef>
              <a:spcAft>
                <a:spcPts val="0"/>
              </a:spcAft>
              <a:buClr>
                <a:schemeClr val="dk2"/>
              </a:buClr>
              <a:buSzPts val="1400"/>
              <a:buChar char="●"/>
              <a:defRPr>
                <a:solidFill>
                  <a:schemeClr val="dk2"/>
                </a:solidFill>
              </a:defRPr>
            </a:lvl4pPr>
            <a:lvl5pPr marL="2286000" lvl="4" indent="-317500" rtl="0">
              <a:spcBef>
                <a:spcPts val="0"/>
              </a:spcBef>
              <a:spcAft>
                <a:spcPts val="0"/>
              </a:spcAft>
              <a:buClr>
                <a:schemeClr val="dk2"/>
              </a:buClr>
              <a:buSzPts val="1400"/>
              <a:buChar char="○"/>
              <a:defRPr>
                <a:solidFill>
                  <a:schemeClr val="dk2"/>
                </a:solidFill>
              </a:defRPr>
            </a:lvl5pPr>
            <a:lvl6pPr marL="2743200" lvl="5" indent="-317500" rtl="0">
              <a:spcBef>
                <a:spcPts val="0"/>
              </a:spcBef>
              <a:spcAft>
                <a:spcPts val="0"/>
              </a:spcAft>
              <a:buClr>
                <a:schemeClr val="dk2"/>
              </a:buClr>
              <a:buSzPts val="1400"/>
              <a:buChar char="■"/>
              <a:defRPr>
                <a:solidFill>
                  <a:schemeClr val="dk2"/>
                </a:solidFill>
              </a:defRPr>
            </a:lvl6pPr>
            <a:lvl7pPr marL="3200400" lvl="6" indent="-317500" rtl="0">
              <a:spcBef>
                <a:spcPts val="0"/>
              </a:spcBef>
              <a:spcAft>
                <a:spcPts val="0"/>
              </a:spcAft>
              <a:buClr>
                <a:schemeClr val="dk2"/>
              </a:buClr>
              <a:buSzPts val="1400"/>
              <a:buChar char="●"/>
              <a:defRPr>
                <a:solidFill>
                  <a:schemeClr val="dk2"/>
                </a:solidFill>
              </a:defRPr>
            </a:lvl7pPr>
            <a:lvl8pPr marL="3657600" lvl="7" indent="-317500" rtl="0">
              <a:spcBef>
                <a:spcPts val="0"/>
              </a:spcBef>
              <a:spcAft>
                <a:spcPts val="0"/>
              </a:spcAft>
              <a:buClr>
                <a:schemeClr val="dk2"/>
              </a:buClr>
              <a:buSzPts val="1400"/>
              <a:buChar char="○"/>
              <a:defRPr>
                <a:solidFill>
                  <a:schemeClr val="dk2"/>
                </a:solidFill>
              </a:defRPr>
            </a:lvl8pPr>
            <a:lvl9pPr marL="4114800" lvl="8" indent="-317500" rtl="0">
              <a:spcBef>
                <a:spcPts val="0"/>
              </a:spcBef>
              <a:spcAft>
                <a:spcPts val="0"/>
              </a:spcAft>
              <a:buClr>
                <a:schemeClr val="dk2"/>
              </a:buClr>
              <a:buSzPts val="1400"/>
              <a:buChar char="■"/>
              <a:defRPr>
                <a:solidFill>
                  <a:schemeClr val="dk2"/>
                </a:solidFill>
              </a:defRPr>
            </a:lvl9pPr>
          </a:lstStyle>
          <a:p>
            <a:endParaRPr/>
          </a:p>
        </p:txBody>
      </p:sp>
      <p:sp>
        <p:nvSpPr>
          <p:cNvPr id="82" name="Google Shape;82;p10"/>
          <p:cNvSpPr>
            <a:spLocks noGrp="1"/>
          </p:cNvSpPr>
          <p:nvPr>
            <p:ph type="pic" idx="3"/>
          </p:nvPr>
        </p:nvSpPr>
        <p:spPr>
          <a:xfrm>
            <a:off x="5751175" y="-27900"/>
            <a:ext cx="2884500" cy="5199300"/>
          </a:xfrm>
          <a:prstGeom prst="rect">
            <a:avLst/>
          </a:prstGeom>
          <a:noFill/>
          <a:ln>
            <a:noFill/>
          </a:ln>
        </p:spPr>
      </p:sp>
      <p:sp>
        <p:nvSpPr>
          <p:cNvPr id="83" name="Google Shape;83;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grpSp>
        <p:nvGrpSpPr>
          <p:cNvPr id="84" name="Google Shape;84;p10"/>
          <p:cNvGrpSpPr/>
          <p:nvPr/>
        </p:nvGrpSpPr>
        <p:grpSpPr>
          <a:xfrm>
            <a:off x="281025" y="240650"/>
            <a:ext cx="220725" cy="215950"/>
            <a:chOff x="404850" y="312100"/>
            <a:chExt cx="220725" cy="215950"/>
          </a:xfrm>
        </p:grpSpPr>
        <p:sp>
          <p:nvSpPr>
            <p:cNvPr id="85" name="Google Shape;85;p10"/>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0"/>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10"/>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10"/>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9"/>
        <p:cNvGrpSpPr/>
        <p:nvPr/>
      </p:nvGrpSpPr>
      <p:grpSpPr>
        <a:xfrm>
          <a:off x="0" y="0"/>
          <a:ext cx="0" cy="0"/>
          <a:chOff x="0" y="0"/>
          <a:chExt cx="0" cy="0"/>
        </a:xfrm>
      </p:grpSpPr>
    </p:spTree>
    <p:extLst>
      <p:ext uri="{BB962C8B-B14F-4D97-AF65-F5344CB8AC3E}">
        <p14:creationId xmlns:p14="http://schemas.microsoft.com/office/powerpoint/2010/main" val="39580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3337642"/>
            <a:ext cx="9144000" cy="1805858"/>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2" name="Title 1"/>
          <p:cNvSpPr>
            <a:spLocks noGrp="1"/>
          </p:cNvSpPr>
          <p:nvPr>
            <p:ph type="ctrTitle"/>
          </p:nvPr>
        </p:nvSpPr>
        <p:spPr>
          <a:xfrm>
            <a:off x="822960" y="569214"/>
            <a:ext cx="7543800" cy="2674620"/>
          </a:xfrm>
          <a:prstGeom prst="rect">
            <a:avLst/>
          </a:prstGeom>
        </p:spPr>
        <p:txBody>
          <a:bodyPr anchor="b">
            <a:normAutofit/>
          </a:bodyPr>
          <a:lstStyle>
            <a:lvl1pPr algn="l">
              <a:lnSpc>
                <a:spcPct val="90000"/>
              </a:lnSpc>
              <a:defRPr sz="6000" cap="all" spc="-38"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825038" y="3483864"/>
            <a:ext cx="7543800" cy="85725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2750E692-A990-4252-AC15-C007FA8BD94B}" type="datetime1">
              <a:rPr lang="en-US" noProof="0" smtClean="0"/>
              <a:t>5/18/2022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6422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3163403" y="1"/>
            <a:ext cx="2699427" cy="51434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2" name="Title 1"/>
          <p:cNvSpPr>
            <a:spLocks noGrp="1"/>
          </p:cNvSpPr>
          <p:nvPr>
            <p:ph type="ctrTitle"/>
          </p:nvPr>
        </p:nvSpPr>
        <p:spPr>
          <a:xfrm>
            <a:off x="822960" y="569214"/>
            <a:ext cx="7543800" cy="2674620"/>
          </a:xfrm>
          <a:prstGeom prst="rect">
            <a:avLst/>
          </a:prstGeom>
        </p:spPr>
        <p:txBody>
          <a:bodyPr anchor="b">
            <a:normAutofit/>
          </a:bodyPr>
          <a:lstStyle>
            <a:lvl1pPr algn="l">
              <a:lnSpc>
                <a:spcPct val="90000"/>
              </a:lnSpc>
              <a:defRPr sz="6000" cap="all" spc="-38"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825038" y="3483864"/>
            <a:ext cx="7543800" cy="85725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7A341D86-C8D6-4AE3-9B04-88B5061E1520}" type="datetime1">
              <a:rPr lang="en-US" noProof="0" smtClean="0"/>
              <a:t>5/18/2022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71726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2.emf"/><Relationship Id="rId2" Type="http://schemas.openxmlformats.org/officeDocument/2006/relationships/slideLayout" Target="../slideLayouts/slideLayout9.xml"/><Relationship Id="rId16" Type="http://schemas.openxmlformats.org/officeDocument/2006/relationships/oleObject" Target="../embeddings/oleObject1.bin"/><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ags" Target="../tags/tag1.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62000" y="903275"/>
            <a:ext cx="5842200" cy="8748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2400" b="1">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562000" y="2053750"/>
            <a:ext cx="5815800" cy="2736600"/>
          </a:xfrm>
          <a:prstGeom prst="rect">
            <a:avLst/>
          </a:prstGeom>
          <a:noFill/>
          <a:ln>
            <a:noFill/>
          </a:ln>
        </p:spPr>
        <p:txBody>
          <a:bodyPr spcFirstLastPara="1" wrap="square" lIns="0" tIns="0" rIns="0" bIns="0" anchor="t" anchorCtr="0">
            <a:noAutofit/>
          </a:bodyPr>
          <a:lstStyle>
            <a:lvl1pPr marL="457200" lvl="0" indent="-317500" rtl="0">
              <a:lnSpc>
                <a:spcPct val="150000"/>
              </a:lnSpc>
              <a:spcBef>
                <a:spcPts val="0"/>
              </a:spcBef>
              <a:spcAft>
                <a:spcPts val="0"/>
              </a:spcAft>
              <a:buClr>
                <a:schemeClr val="dk2"/>
              </a:buClr>
              <a:buSzPts val="1400"/>
              <a:buChar char="●"/>
              <a:defRPr>
                <a:solidFill>
                  <a:schemeClr val="dk2"/>
                </a:solidFill>
              </a:defRPr>
            </a:lvl1pPr>
            <a:lvl2pPr marL="914400" lvl="1" indent="-317500" rtl="0">
              <a:lnSpc>
                <a:spcPct val="150000"/>
              </a:lnSpc>
              <a:spcBef>
                <a:spcPts val="0"/>
              </a:spcBef>
              <a:spcAft>
                <a:spcPts val="0"/>
              </a:spcAft>
              <a:buClr>
                <a:schemeClr val="dk2"/>
              </a:buClr>
              <a:buSzPts val="1400"/>
              <a:buChar char="○"/>
              <a:defRPr>
                <a:solidFill>
                  <a:schemeClr val="dk2"/>
                </a:solidFill>
              </a:defRPr>
            </a:lvl2pPr>
            <a:lvl3pPr marL="1371600" lvl="2" indent="-317500" rtl="0">
              <a:lnSpc>
                <a:spcPct val="150000"/>
              </a:lnSpc>
              <a:spcBef>
                <a:spcPts val="0"/>
              </a:spcBef>
              <a:spcAft>
                <a:spcPts val="0"/>
              </a:spcAft>
              <a:buClr>
                <a:schemeClr val="dk2"/>
              </a:buClr>
              <a:buSzPts val="1400"/>
              <a:buChar char="■"/>
              <a:defRPr>
                <a:solidFill>
                  <a:schemeClr val="dk2"/>
                </a:solidFill>
              </a:defRPr>
            </a:lvl3pPr>
            <a:lvl4pPr marL="1828800" lvl="3" indent="-317500" rtl="0">
              <a:lnSpc>
                <a:spcPct val="150000"/>
              </a:lnSpc>
              <a:spcBef>
                <a:spcPts val="0"/>
              </a:spcBef>
              <a:spcAft>
                <a:spcPts val="0"/>
              </a:spcAft>
              <a:buClr>
                <a:schemeClr val="dk2"/>
              </a:buClr>
              <a:buSzPts val="1400"/>
              <a:buChar char="●"/>
              <a:defRPr>
                <a:solidFill>
                  <a:schemeClr val="dk2"/>
                </a:solidFill>
              </a:defRPr>
            </a:lvl4pPr>
            <a:lvl5pPr marL="2286000" lvl="4" indent="-317500" rtl="0">
              <a:lnSpc>
                <a:spcPct val="150000"/>
              </a:lnSpc>
              <a:spcBef>
                <a:spcPts val="0"/>
              </a:spcBef>
              <a:spcAft>
                <a:spcPts val="0"/>
              </a:spcAft>
              <a:buClr>
                <a:schemeClr val="dk2"/>
              </a:buClr>
              <a:buSzPts val="1400"/>
              <a:buChar char="○"/>
              <a:defRPr>
                <a:solidFill>
                  <a:schemeClr val="dk2"/>
                </a:solidFill>
              </a:defRPr>
            </a:lvl5pPr>
            <a:lvl6pPr marL="2743200" lvl="5" indent="-317500" rtl="0">
              <a:lnSpc>
                <a:spcPct val="150000"/>
              </a:lnSpc>
              <a:spcBef>
                <a:spcPts val="0"/>
              </a:spcBef>
              <a:spcAft>
                <a:spcPts val="0"/>
              </a:spcAft>
              <a:buClr>
                <a:schemeClr val="dk2"/>
              </a:buClr>
              <a:buSzPts val="1400"/>
              <a:buChar char="■"/>
              <a:defRPr>
                <a:solidFill>
                  <a:schemeClr val="dk2"/>
                </a:solidFill>
              </a:defRPr>
            </a:lvl6pPr>
            <a:lvl7pPr marL="3200400" lvl="6" indent="-317500" rtl="0">
              <a:lnSpc>
                <a:spcPct val="150000"/>
              </a:lnSpc>
              <a:spcBef>
                <a:spcPts val="0"/>
              </a:spcBef>
              <a:spcAft>
                <a:spcPts val="0"/>
              </a:spcAft>
              <a:buClr>
                <a:schemeClr val="dk2"/>
              </a:buClr>
              <a:buSzPts val="1400"/>
              <a:buChar char="●"/>
              <a:defRPr>
                <a:solidFill>
                  <a:schemeClr val="dk2"/>
                </a:solidFill>
              </a:defRPr>
            </a:lvl7pPr>
            <a:lvl8pPr marL="3657600" lvl="7" indent="-317500" rtl="0">
              <a:lnSpc>
                <a:spcPct val="150000"/>
              </a:lnSpc>
              <a:spcBef>
                <a:spcPts val="0"/>
              </a:spcBef>
              <a:spcAft>
                <a:spcPts val="0"/>
              </a:spcAft>
              <a:buClr>
                <a:schemeClr val="dk2"/>
              </a:buClr>
              <a:buSzPts val="1400"/>
              <a:buChar char="○"/>
              <a:defRPr>
                <a:solidFill>
                  <a:schemeClr val="dk2"/>
                </a:solidFill>
              </a:defRPr>
            </a:lvl8pPr>
            <a:lvl9pPr marL="4114800" lvl="8" indent="-317500" rtl="0">
              <a:lnSpc>
                <a:spcPct val="150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34224" y="4575400"/>
            <a:ext cx="600900" cy="568200"/>
          </a:xfrm>
          <a:prstGeom prst="rect">
            <a:avLst/>
          </a:prstGeom>
          <a:noFill/>
          <a:ln>
            <a:noFill/>
          </a:ln>
        </p:spPr>
        <p:txBody>
          <a:bodyPr spcFirstLastPara="1" wrap="square" lIns="91425" tIns="91425" rIns="91425" bIns="91425" anchor="ctr" anchorCtr="0">
            <a:noAutofit/>
          </a:bodyPr>
          <a:lstStyle>
            <a:lvl1pPr lvl="0" algn="r" rtl="0">
              <a:buNone/>
              <a:defRPr sz="800">
                <a:solidFill>
                  <a:schemeClr val="accent4"/>
                </a:solidFill>
              </a:defRPr>
            </a:lvl1pPr>
            <a:lvl2pPr lvl="1" algn="r" rtl="0">
              <a:buNone/>
              <a:defRPr sz="800">
                <a:solidFill>
                  <a:schemeClr val="accent4"/>
                </a:solidFill>
              </a:defRPr>
            </a:lvl2pPr>
            <a:lvl3pPr lvl="2" algn="r" rtl="0">
              <a:buNone/>
              <a:defRPr sz="800">
                <a:solidFill>
                  <a:schemeClr val="accent4"/>
                </a:solidFill>
              </a:defRPr>
            </a:lvl3pPr>
            <a:lvl4pPr lvl="3" algn="r" rtl="0">
              <a:buNone/>
              <a:defRPr sz="800">
                <a:solidFill>
                  <a:schemeClr val="accent4"/>
                </a:solidFill>
              </a:defRPr>
            </a:lvl4pPr>
            <a:lvl5pPr lvl="4" algn="r" rtl="0">
              <a:buNone/>
              <a:defRPr sz="800">
                <a:solidFill>
                  <a:schemeClr val="accent4"/>
                </a:solidFill>
              </a:defRPr>
            </a:lvl5pPr>
            <a:lvl6pPr lvl="5" algn="r" rtl="0">
              <a:buNone/>
              <a:defRPr sz="800">
                <a:solidFill>
                  <a:schemeClr val="accent4"/>
                </a:solidFill>
              </a:defRPr>
            </a:lvl6pPr>
            <a:lvl7pPr lvl="6" algn="r" rtl="0">
              <a:buNone/>
              <a:defRPr sz="800">
                <a:solidFill>
                  <a:schemeClr val="accent4"/>
                </a:solidFill>
              </a:defRPr>
            </a:lvl7pPr>
            <a:lvl8pPr lvl="7" algn="r" rtl="0">
              <a:buNone/>
              <a:defRPr sz="800">
                <a:solidFill>
                  <a:schemeClr val="accent4"/>
                </a:solidFill>
              </a:defRPr>
            </a:lvl8pPr>
            <a:lvl9pPr lvl="8" algn="r" rtl="0">
              <a:buNone/>
              <a:defRPr sz="800">
                <a:solidFill>
                  <a:schemeClr val="accent4"/>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1857D-BFFE-482A-AD1E-2D72B1493E63}"/>
              </a:ext>
            </a:extLst>
          </p:cNvPr>
          <p:cNvGraphicFramePr>
            <a:graphicFrameLocks noChangeAspect="1"/>
          </p:cNvGraphicFramePr>
          <p:nvPr userDrawn="1">
            <p:custDataLst>
              <p:tags r:id="rId15"/>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29" name="think-cell Slide" r:id="rId16" imgW="300" imgH="295" progId="TCLayout.ActiveDocument.1">
                  <p:embed/>
                </p:oleObj>
              </mc:Choice>
              <mc:Fallback>
                <p:oleObj name="think-cell Slide" r:id="rId16" imgW="300" imgH="295" progId="TCLayout.ActiveDocument.1">
                  <p:embed/>
                  <p:pic>
                    <p:nvPicPr>
                      <p:cNvPr id="8" name="Object 7" hidden="1">
                        <a:extLst>
                          <a:ext uri="{FF2B5EF4-FFF2-40B4-BE49-F238E27FC236}">
                            <a16:creationId xmlns:a16="http://schemas.microsoft.com/office/drawing/2014/main" id="{DCE1857D-BFFE-482A-AD1E-2D72B1493E63}"/>
                          </a:ext>
                        </a:extLst>
                      </p:cNvPr>
                      <p:cNvPicPr/>
                      <p:nvPr/>
                    </p:nvPicPr>
                    <p:blipFill>
                      <a:blip r:embed="rId17"/>
                      <a:stretch>
                        <a:fillRect/>
                      </a:stretch>
                    </p:blipFill>
                    <p:spPr>
                      <a:xfrm>
                        <a:off x="1191" y="1191"/>
                        <a:ext cx="1191" cy="1191"/>
                      </a:xfrm>
                      <a:prstGeom prst="rect">
                        <a:avLst/>
                      </a:prstGeom>
                    </p:spPr>
                  </p:pic>
                </p:oleObj>
              </mc:Fallback>
            </mc:AlternateContent>
          </a:graphicData>
        </a:graphic>
      </p:graphicFrame>
      <p:sp>
        <p:nvSpPr>
          <p:cNvPr id="11" name="Rectangle">
            <a:extLst>
              <a:ext uri="{FF2B5EF4-FFF2-40B4-BE49-F238E27FC236}">
                <a16:creationId xmlns:a16="http://schemas.microsoft.com/office/drawing/2014/main" id="{1552108B-1F90-0044-A7D4-0956E919F29A}"/>
              </a:ext>
            </a:extLst>
          </p:cNvPr>
          <p:cNvSpPr/>
          <p:nvPr userDrawn="1"/>
        </p:nvSpPr>
        <p:spPr>
          <a:xfrm>
            <a:off x="476250" y="475406"/>
            <a:ext cx="8191500" cy="4192688"/>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dirty="0"/>
          </a:p>
        </p:txBody>
      </p:sp>
      <p:sp>
        <p:nvSpPr>
          <p:cNvPr id="2" name="Title Placeholder 1"/>
          <p:cNvSpPr>
            <a:spLocks noGrp="1"/>
          </p:cNvSpPr>
          <p:nvPr>
            <p:ph type="title"/>
          </p:nvPr>
        </p:nvSpPr>
        <p:spPr>
          <a:xfrm>
            <a:off x="822960" y="707153"/>
            <a:ext cx="7543800" cy="44068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1581151"/>
            <a:ext cx="7543800" cy="2820668"/>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163819" y="4835129"/>
            <a:ext cx="1938638" cy="273844"/>
          </a:xfrm>
          <a:prstGeom prst="rect">
            <a:avLst/>
          </a:prstGeom>
        </p:spPr>
        <p:txBody>
          <a:bodyPr vert="horz" lIns="91440" tIns="45720" rIns="91440" bIns="45720" rtlCol="0" anchor="ctr"/>
          <a:lstStyle>
            <a:lvl1pPr algn="r">
              <a:defRPr sz="675">
                <a:solidFill>
                  <a:srgbClr val="FFFFFF"/>
                </a:solidFill>
              </a:defRPr>
            </a:lvl1pPr>
          </a:lstStyle>
          <a:p>
            <a:fld id="{A3023D60-4146-4ACE-BA95-77872A6DBB6F}" type="datetime1">
              <a:rPr lang="en-US" noProof="0" smtClean="0"/>
              <a:t>5/18/2022</a:t>
            </a:fld>
            <a:endParaRPr lang="en-US" noProof="0" dirty="0"/>
          </a:p>
        </p:txBody>
      </p:sp>
      <p:sp>
        <p:nvSpPr>
          <p:cNvPr id="5" name="Footer Placeholder 4"/>
          <p:cNvSpPr>
            <a:spLocks noGrp="1"/>
          </p:cNvSpPr>
          <p:nvPr>
            <p:ph type="ftr" sz="quarter" idx="3"/>
          </p:nvPr>
        </p:nvSpPr>
        <p:spPr>
          <a:xfrm>
            <a:off x="822959" y="4835129"/>
            <a:ext cx="5113697" cy="273844"/>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8245186" y="4835129"/>
            <a:ext cx="585008" cy="273844"/>
          </a:xfrm>
          <a:prstGeom prst="rect">
            <a:avLst/>
          </a:prstGeom>
        </p:spPr>
        <p:txBody>
          <a:bodyPr vert="horz" lIns="91440" tIns="45720" rIns="91440" bIns="45720" rtlCol="0" anchor="ctr"/>
          <a:lstStyle>
            <a:lvl1pPr algn="l">
              <a:defRPr sz="788">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509464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90000"/>
        </a:lnSpc>
        <a:spcBef>
          <a:spcPct val="0"/>
        </a:spcBef>
        <a:buNone/>
        <a:defRPr sz="21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www.dhcd.virginia.gov/"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3"/>
          <p:cNvSpPr/>
          <p:nvPr/>
        </p:nvSpPr>
        <p:spPr>
          <a:xfrm>
            <a:off x="4476200" y="150"/>
            <a:ext cx="4668000" cy="5143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13"/>
          <p:cNvSpPr/>
          <p:nvPr/>
        </p:nvSpPr>
        <p:spPr>
          <a:xfrm>
            <a:off x="3964825" y="826500"/>
            <a:ext cx="4904400" cy="3476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2" name="Google Shape;112;p13"/>
          <p:cNvPicPr preferRelativeResize="0"/>
          <p:nvPr/>
        </p:nvPicPr>
        <p:blipFill rotWithShape="1">
          <a:blip r:embed="rId3">
            <a:alphaModFix/>
          </a:blip>
          <a:srcRect l="1987" r="1978"/>
          <a:stretch/>
        </p:blipFill>
        <p:spPr>
          <a:xfrm>
            <a:off x="4084325" y="950662"/>
            <a:ext cx="4668001" cy="3242174"/>
          </a:xfrm>
          <a:prstGeom prst="rect">
            <a:avLst/>
          </a:prstGeom>
          <a:noFill/>
          <a:ln>
            <a:noFill/>
          </a:ln>
        </p:spPr>
      </p:pic>
      <p:sp>
        <p:nvSpPr>
          <p:cNvPr id="113" name="Google Shape;113;p13"/>
          <p:cNvSpPr txBox="1"/>
          <p:nvPr/>
        </p:nvSpPr>
        <p:spPr>
          <a:xfrm>
            <a:off x="404850" y="950650"/>
            <a:ext cx="3465900" cy="1847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3000" b="1" dirty="0">
                <a:solidFill>
                  <a:schemeClr val="dk2"/>
                </a:solidFill>
                <a:latin typeface="Roboto"/>
                <a:ea typeface="Roboto"/>
                <a:cs typeface="Roboto"/>
                <a:sym typeface="Roboto"/>
              </a:rPr>
              <a:t>Department of Virginia Housing and Community Development </a:t>
            </a:r>
            <a:endParaRPr sz="3000" b="1" dirty="0">
              <a:solidFill>
                <a:schemeClr val="dk2"/>
              </a:solidFill>
              <a:latin typeface="Roboto"/>
              <a:ea typeface="Roboto"/>
              <a:cs typeface="Roboto"/>
              <a:sym typeface="Roboto"/>
            </a:endParaRPr>
          </a:p>
        </p:txBody>
      </p:sp>
      <p:pic>
        <p:nvPicPr>
          <p:cNvPr id="114" name="Google Shape;114;p13"/>
          <p:cNvPicPr preferRelativeResize="0"/>
          <p:nvPr/>
        </p:nvPicPr>
        <p:blipFill rotWithShape="1">
          <a:blip r:embed="rId4">
            <a:alphaModFix/>
          </a:blip>
          <a:srcRect/>
          <a:stretch/>
        </p:blipFill>
        <p:spPr>
          <a:xfrm>
            <a:off x="312997" y="4245480"/>
            <a:ext cx="2971500" cy="609525"/>
          </a:xfrm>
          <a:prstGeom prst="rect">
            <a:avLst/>
          </a:prstGeom>
          <a:noFill/>
          <a:ln>
            <a:noFill/>
          </a:ln>
        </p:spPr>
      </p:pic>
      <p:grpSp>
        <p:nvGrpSpPr>
          <p:cNvPr id="115" name="Google Shape;115;p13"/>
          <p:cNvGrpSpPr/>
          <p:nvPr/>
        </p:nvGrpSpPr>
        <p:grpSpPr>
          <a:xfrm>
            <a:off x="281025" y="240650"/>
            <a:ext cx="220725" cy="215950"/>
            <a:chOff x="404850" y="312100"/>
            <a:chExt cx="220725" cy="215950"/>
          </a:xfrm>
        </p:grpSpPr>
        <p:sp>
          <p:nvSpPr>
            <p:cNvPr id="116" name="Google Shape;116;p13"/>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3"/>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3"/>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13"/>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0" name="Google Shape;120;p13"/>
          <p:cNvSpPr txBox="1"/>
          <p:nvPr/>
        </p:nvSpPr>
        <p:spPr>
          <a:xfrm>
            <a:off x="404850" y="3072707"/>
            <a:ext cx="3417195" cy="646331"/>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 b="1" dirty="0">
                <a:solidFill>
                  <a:schemeClr val="accent3"/>
                </a:solidFill>
              </a:rPr>
              <a:t>Office of Broadband</a:t>
            </a:r>
          </a:p>
          <a:p>
            <a:pPr marL="0" lvl="0" indent="0" rtl="0">
              <a:spcBef>
                <a:spcPts val="0"/>
              </a:spcBef>
              <a:spcAft>
                <a:spcPts val="0"/>
              </a:spcAft>
              <a:buNone/>
            </a:pPr>
            <a:r>
              <a:rPr lang="en" dirty="0">
                <a:solidFill>
                  <a:schemeClr val="accent3"/>
                </a:solidFill>
              </a:rPr>
              <a:t>Broadband Together Conference</a:t>
            </a:r>
          </a:p>
          <a:p>
            <a:pPr marL="0" lvl="0" indent="0" rtl="0">
              <a:spcBef>
                <a:spcPts val="0"/>
              </a:spcBef>
              <a:spcAft>
                <a:spcPts val="0"/>
              </a:spcAft>
              <a:buNone/>
            </a:pPr>
            <a:r>
              <a:rPr lang="en" dirty="0">
                <a:solidFill>
                  <a:schemeClr val="accent3"/>
                </a:solidFill>
              </a:rPr>
              <a:t>May 18, 2022</a:t>
            </a:r>
          </a:p>
        </p:txBody>
      </p:sp>
      <p:sp>
        <p:nvSpPr>
          <p:cNvPr id="121" name="Google Shape;121;p13"/>
          <p:cNvSpPr txBox="1">
            <a:spLocks noGrp="1"/>
          </p:cNvSpPr>
          <p:nvPr>
            <p:ph type="sldNum" idx="4294967295"/>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20"/>
          <p:cNvGrpSpPr/>
          <p:nvPr/>
        </p:nvGrpSpPr>
        <p:grpSpPr>
          <a:xfrm>
            <a:off x="0" y="4501774"/>
            <a:ext cx="9144000" cy="641817"/>
            <a:chOff x="0" y="4501774"/>
            <a:chExt cx="9144000" cy="641817"/>
          </a:xfrm>
        </p:grpSpPr>
        <p:sp>
          <p:nvSpPr>
            <p:cNvPr id="199" name="Google Shape;199;p20"/>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0" name="Google Shape;200;p20"/>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01" name="Google Shape;201;p20"/>
            <p:cNvPicPr preferRelativeResize="0"/>
            <p:nvPr/>
          </p:nvPicPr>
          <p:blipFill>
            <a:blip r:embed="rId3">
              <a:alphaModFix/>
            </a:blip>
            <a:stretch>
              <a:fillRect/>
            </a:stretch>
          </p:blipFill>
          <p:spPr>
            <a:xfrm>
              <a:off x="402888" y="4682427"/>
              <a:ext cx="1506419" cy="311425"/>
            </a:xfrm>
            <a:prstGeom prst="rect">
              <a:avLst/>
            </a:prstGeom>
            <a:noFill/>
            <a:ln>
              <a:noFill/>
            </a:ln>
          </p:spPr>
        </p:pic>
      </p:grpSp>
      <p:sp>
        <p:nvSpPr>
          <p:cNvPr id="202" name="Google Shape;202;p20"/>
          <p:cNvSpPr txBox="1"/>
          <p:nvPr/>
        </p:nvSpPr>
        <p:spPr>
          <a:xfrm>
            <a:off x="515800" y="2056529"/>
            <a:ext cx="3214800" cy="2077492"/>
          </a:xfrm>
          <a:prstGeom prst="rect">
            <a:avLst/>
          </a:prstGeom>
          <a:noFill/>
          <a:ln>
            <a:noFill/>
          </a:ln>
        </p:spPr>
        <p:txBody>
          <a:bodyPr spcFirstLastPara="1" wrap="square" lIns="0" tIns="0" rIns="0" bIns="0" anchor="t" anchorCtr="0">
            <a:spAutoFit/>
          </a:bodyPr>
          <a:lstStyle/>
          <a:p>
            <a:pPr lvl="0">
              <a:lnSpc>
                <a:spcPct val="150000"/>
              </a:lnSpc>
            </a:pPr>
            <a:r>
              <a:rPr lang="en-US" sz="1000" dirty="0">
                <a:solidFill>
                  <a:schemeClr val="dk2"/>
                </a:solidFill>
                <a:sym typeface="Roboto"/>
              </a:rPr>
              <a:t>For a subset of Virginians, broadband connections are not attainable because their home exceeds an internet service provider’s standard connection drop length from a roadway or easement containing telecommunications infrastructure. The cost incurred by home owners to extend broadband infrastructure to these locations, referred to as special construction costs, range from a few hundred to a few thousand dollars, depending on the distance and cost to connect the location.</a:t>
            </a:r>
            <a:endParaRPr sz="1000" dirty="0">
              <a:solidFill>
                <a:schemeClr val="dk2"/>
              </a:solidFill>
              <a:sym typeface="Roboto"/>
            </a:endParaRPr>
          </a:p>
        </p:txBody>
      </p:sp>
      <p:sp>
        <p:nvSpPr>
          <p:cNvPr id="203" name="Google Shape;203;p20"/>
          <p:cNvSpPr txBox="1"/>
          <p:nvPr/>
        </p:nvSpPr>
        <p:spPr>
          <a:xfrm>
            <a:off x="515800" y="797825"/>
            <a:ext cx="3214800" cy="1107996"/>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2400" b="1" dirty="0">
                <a:solidFill>
                  <a:schemeClr val="dk2"/>
                </a:solidFill>
                <a:latin typeface="Roboto"/>
                <a:ea typeface="Roboto"/>
                <a:cs typeface="Roboto"/>
                <a:sym typeface="Roboto"/>
              </a:rPr>
              <a:t>Line Extension Customer Assistance Program - LECAP</a:t>
            </a:r>
            <a:endParaRPr sz="2400" b="1" dirty="0">
              <a:solidFill>
                <a:schemeClr val="dk2"/>
              </a:solidFill>
              <a:latin typeface="Roboto"/>
              <a:ea typeface="Roboto"/>
              <a:cs typeface="Roboto"/>
              <a:sym typeface="Roboto"/>
            </a:endParaRPr>
          </a:p>
        </p:txBody>
      </p:sp>
      <p:grpSp>
        <p:nvGrpSpPr>
          <p:cNvPr id="204" name="Google Shape;204;p20"/>
          <p:cNvGrpSpPr/>
          <p:nvPr/>
        </p:nvGrpSpPr>
        <p:grpSpPr>
          <a:xfrm>
            <a:off x="4714761" y="495399"/>
            <a:ext cx="3295326" cy="3520215"/>
            <a:chOff x="6960859" y="731366"/>
            <a:chExt cx="4393768" cy="4693620"/>
          </a:xfrm>
        </p:grpSpPr>
        <p:sp>
          <p:nvSpPr>
            <p:cNvPr id="205" name="Google Shape;205;p20"/>
            <p:cNvSpPr/>
            <p:nvPr/>
          </p:nvSpPr>
          <p:spPr>
            <a:xfrm>
              <a:off x="6960859" y="731366"/>
              <a:ext cx="2370900" cy="23709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FFFFFF"/>
                </a:solidFill>
                <a:latin typeface="Roboto Light"/>
                <a:ea typeface="Roboto Light"/>
                <a:cs typeface="Roboto Light"/>
                <a:sym typeface="Roboto Light"/>
              </a:endParaRPr>
            </a:p>
          </p:txBody>
        </p:sp>
        <p:sp>
          <p:nvSpPr>
            <p:cNvPr id="206" name="Google Shape;206;p20"/>
            <p:cNvSpPr/>
            <p:nvPr/>
          </p:nvSpPr>
          <p:spPr>
            <a:xfrm>
              <a:off x="8983727" y="1868680"/>
              <a:ext cx="2370900" cy="23709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FFFFFF"/>
                </a:solidFill>
                <a:latin typeface="Roboto Light"/>
                <a:ea typeface="Roboto Light"/>
                <a:cs typeface="Roboto Light"/>
                <a:sym typeface="Roboto Light"/>
              </a:endParaRPr>
            </a:p>
          </p:txBody>
        </p:sp>
        <p:sp>
          <p:nvSpPr>
            <p:cNvPr id="207" name="Google Shape;207;p20"/>
            <p:cNvSpPr/>
            <p:nvPr/>
          </p:nvSpPr>
          <p:spPr>
            <a:xfrm>
              <a:off x="6960860" y="3054086"/>
              <a:ext cx="2370900" cy="23709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FFFFFF"/>
                </a:solidFill>
                <a:latin typeface="Roboto Light"/>
                <a:ea typeface="Roboto Light"/>
                <a:cs typeface="Roboto Light"/>
                <a:sym typeface="Roboto Light"/>
              </a:endParaRPr>
            </a:p>
          </p:txBody>
        </p:sp>
      </p:grpSp>
      <p:sp>
        <p:nvSpPr>
          <p:cNvPr id="208" name="Google Shape;208;p20"/>
          <p:cNvSpPr txBox="1"/>
          <p:nvPr/>
        </p:nvSpPr>
        <p:spPr>
          <a:xfrm>
            <a:off x="5002145" y="907670"/>
            <a:ext cx="1203405" cy="76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i="0" u="none" strike="noStrike" cap="none" dirty="0">
                <a:solidFill>
                  <a:schemeClr val="lt1"/>
                </a:solidFill>
                <a:latin typeface="Roboto Light"/>
                <a:ea typeface="Roboto Light"/>
                <a:cs typeface="Roboto Light"/>
                <a:sym typeface="Roboto Light"/>
              </a:rPr>
              <a:t>Guidelines and Criteria</a:t>
            </a:r>
          </a:p>
          <a:p>
            <a:pPr marL="0" marR="0" lvl="0" indent="0" algn="ctr" rtl="0">
              <a:lnSpc>
                <a:spcPct val="100000"/>
              </a:lnSpc>
              <a:spcBef>
                <a:spcPts val="0"/>
              </a:spcBef>
              <a:spcAft>
                <a:spcPts val="0"/>
              </a:spcAft>
              <a:buClr>
                <a:srgbClr val="000000"/>
              </a:buClr>
              <a:buSzPts val="1500"/>
              <a:buFont typeface="Arial"/>
              <a:buNone/>
            </a:pPr>
            <a:endParaRPr lang="en" sz="1100" dirty="0">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Clr>
                <a:srgbClr val="000000"/>
              </a:buClr>
              <a:buSzPts val="1500"/>
              <a:buFont typeface="Arial"/>
              <a:buNone/>
            </a:pPr>
            <a:r>
              <a:rPr lang="en" sz="1100" dirty="0">
                <a:solidFill>
                  <a:schemeClr val="lt1"/>
                </a:solidFill>
                <a:latin typeface="Roboto Light"/>
                <a:ea typeface="Roboto Light"/>
                <a:cs typeface="Roboto Light"/>
                <a:sym typeface="Roboto Light"/>
              </a:rPr>
              <a:t>Public I</a:t>
            </a:r>
            <a:r>
              <a:rPr lang="en-US" sz="1100" dirty="0">
                <a:solidFill>
                  <a:schemeClr val="lt1"/>
                </a:solidFill>
                <a:latin typeface="Roboto Light"/>
                <a:ea typeface="Roboto Light"/>
                <a:cs typeface="Roboto Light"/>
                <a:sym typeface="Roboto Light"/>
              </a:rPr>
              <a:t>n</a:t>
            </a:r>
            <a:r>
              <a:rPr lang="en" sz="1100" dirty="0">
                <a:solidFill>
                  <a:schemeClr val="lt1"/>
                </a:solidFill>
                <a:latin typeface="Roboto Light"/>
                <a:ea typeface="Roboto Light"/>
                <a:cs typeface="Roboto Light"/>
                <a:sym typeface="Roboto Light"/>
              </a:rPr>
              <a:t>put: April 2022</a:t>
            </a:r>
            <a:endParaRPr sz="1100" i="0" u="none" strike="noStrike" cap="none" dirty="0">
              <a:solidFill>
                <a:schemeClr val="lt1"/>
              </a:solidFill>
              <a:latin typeface="Roboto Light"/>
              <a:ea typeface="Roboto Light"/>
              <a:cs typeface="Roboto Light"/>
              <a:sym typeface="Roboto Light"/>
            </a:endParaRPr>
          </a:p>
        </p:txBody>
      </p:sp>
      <p:sp>
        <p:nvSpPr>
          <p:cNvPr id="209" name="Google Shape;209;p20"/>
          <p:cNvSpPr txBox="1"/>
          <p:nvPr/>
        </p:nvSpPr>
        <p:spPr>
          <a:xfrm>
            <a:off x="5021790" y="2841643"/>
            <a:ext cx="1317811" cy="636826"/>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i="0" u="none" strike="noStrike" cap="none" dirty="0">
                <a:solidFill>
                  <a:schemeClr val="lt1"/>
                </a:solidFill>
                <a:latin typeface="Roboto Light"/>
                <a:ea typeface="Roboto Light"/>
                <a:cs typeface="Roboto Light"/>
                <a:sym typeface="Roboto Light"/>
              </a:rPr>
              <a:t>Hiring LECAP Administrator</a:t>
            </a:r>
          </a:p>
          <a:p>
            <a:pPr marL="0" marR="0" lvl="0" indent="0" algn="ctr" rtl="0">
              <a:lnSpc>
                <a:spcPct val="100000"/>
              </a:lnSpc>
              <a:spcBef>
                <a:spcPts val="0"/>
              </a:spcBef>
              <a:spcAft>
                <a:spcPts val="0"/>
              </a:spcAft>
              <a:buClr>
                <a:srgbClr val="000000"/>
              </a:buClr>
              <a:buSzPts val="1500"/>
              <a:buFont typeface="Arial"/>
              <a:buNone/>
            </a:pPr>
            <a:endParaRPr lang="en-US" sz="1500" dirty="0">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Clr>
                <a:srgbClr val="000000"/>
              </a:buClr>
              <a:buSzPts val="1500"/>
              <a:buFont typeface="Arial"/>
              <a:buNone/>
            </a:pPr>
            <a:r>
              <a:rPr lang="en-US" sz="1100" i="0" u="none" strike="noStrike" cap="none" dirty="0">
                <a:solidFill>
                  <a:schemeClr val="lt1"/>
                </a:solidFill>
                <a:latin typeface="Roboto Light"/>
                <a:ea typeface="Roboto Light"/>
                <a:cs typeface="Roboto Light"/>
                <a:sym typeface="Roboto Light"/>
              </a:rPr>
              <a:t>April 2022</a:t>
            </a:r>
            <a:endParaRPr sz="900" i="0" u="none" strike="noStrike" cap="none" dirty="0">
              <a:solidFill>
                <a:schemeClr val="lt1"/>
              </a:solidFill>
              <a:latin typeface="Roboto Light"/>
              <a:ea typeface="Roboto Light"/>
              <a:cs typeface="Roboto Light"/>
              <a:sym typeface="Roboto Light"/>
            </a:endParaRPr>
          </a:p>
        </p:txBody>
      </p:sp>
      <p:sp>
        <p:nvSpPr>
          <p:cNvPr id="210" name="Google Shape;210;p20"/>
          <p:cNvSpPr txBox="1"/>
          <p:nvPr/>
        </p:nvSpPr>
        <p:spPr>
          <a:xfrm>
            <a:off x="6633700" y="1669370"/>
            <a:ext cx="1089000" cy="76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i="0" u="none" strike="noStrike" cap="none" dirty="0">
                <a:solidFill>
                  <a:schemeClr val="lt1"/>
                </a:solidFill>
                <a:latin typeface="Roboto Light"/>
                <a:ea typeface="Roboto Light"/>
                <a:cs typeface="Roboto Light"/>
                <a:sym typeface="Roboto Light"/>
              </a:rPr>
              <a:t>R</a:t>
            </a:r>
            <a:r>
              <a:rPr lang="en-US" sz="1500" i="0" u="none" strike="noStrike" cap="none" dirty="0">
                <a:solidFill>
                  <a:schemeClr val="lt1"/>
                </a:solidFill>
                <a:latin typeface="Roboto Light"/>
                <a:ea typeface="Roboto Light"/>
                <a:cs typeface="Roboto Light"/>
                <a:sym typeface="Roboto Light"/>
              </a:rPr>
              <a:t>e</a:t>
            </a:r>
            <a:r>
              <a:rPr lang="en" sz="1500" i="0" u="none" strike="noStrike" cap="none" dirty="0">
                <a:solidFill>
                  <a:schemeClr val="lt1"/>
                </a:solidFill>
                <a:latin typeface="Roboto Light"/>
                <a:ea typeface="Roboto Light"/>
                <a:cs typeface="Roboto Light"/>
                <a:sym typeface="Roboto Light"/>
              </a:rPr>
              <a:t>quest for Interest</a:t>
            </a:r>
          </a:p>
          <a:p>
            <a:pPr marL="0" marR="0" lvl="0" indent="0" algn="ctr" rtl="0">
              <a:lnSpc>
                <a:spcPct val="100000"/>
              </a:lnSpc>
              <a:spcBef>
                <a:spcPts val="0"/>
              </a:spcBef>
              <a:spcAft>
                <a:spcPts val="0"/>
              </a:spcAft>
              <a:buClr>
                <a:srgbClr val="000000"/>
              </a:buClr>
              <a:buSzPts val="1500"/>
              <a:buFont typeface="Arial"/>
              <a:buNone/>
            </a:pPr>
            <a:endParaRPr lang="en" sz="1100" dirty="0">
              <a:solidFill>
                <a:schemeClr val="lt1"/>
              </a:solidFill>
              <a:latin typeface="Roboto Light"/>
              <a:ea typeface="Roboto Light"/>
              <a:cs typeface="Roboto Light"/>
              <a:sym typeface="Roboto Light"/>
            </a:endParaRPr>
          </a:p>
          <a:p>
            <a:pPr marL="0" marR="0" lvl="0" indent="0" algn="ctr" rtl="0">
              <a:lnSpc>
                <a:spcPct val="100000"/>
              </a:lnSpc>
              <a:spcBef>
                <a:spcPts val="0"/>
              </a:spcBef>
              <a:spcAft>
                <a:spcPts val="0"/>
              </a:spcAft>
              <a:buClr>
                <a:srgbClr val="000000"/>
              </a:buClr>
              <a:buSzPts val="1500"/>
              <a:buFont typeface="Arial"/>
              <a:buNone/>
            </a:pPr>
            <a:r>
              <a:rPr lang="en" sz="1100" dirty="0">
                <a:solidFill>
                  <a:schemeClr val="lt1"/>
                </a:solidFill>
                <a:latin typeface="Roboto Light"/>
                <a:ea typeface="Roboto Light"/>
                <a:cs typeface="Roboto Light"/>
                <a:sym typeface="Roboto Light"/>
              </a:rPr>
              <a:t>Launching:</a:t>
            </a:r>
          </a:p>
          <a:p>
            <a:pPr marL="0" marR="0" lvl="0" indent="0" algn="ctr" rtl="0">
              <a:lnSpc>
                <a:spcPct val="100000"/>
              </a:lnSpc>
              <a:spcBef>
                <a:spcPts val="0"/>
              </a:spcBef>
              <a:spcAft>
                <a:spcPts val="0"/>
              </a:spcAft>
              <a:buClr>
                <a:srgbClr val="000000"/>
              </a:buClr>
              <a:buSzPts val="1500"/>
              <a:buFont typeface="Arial"/>
              <a:buNone/>
            </a:pPr>
            <a:r>
              <a:rPr lang="en" sz="1100" i="0" u="none" strike="noStrike" cap="none" dirty="0">
                <a:solidFill>
                  <a:schemeClr val="lt1"/>
                </a:solidFill>
                <a:latin typeface="Roboto Light"/>
                <a:ea typeface="Roboto Light"/>
                <a:cs typeface="Roboto Light"/>
                <a:sym typeface="Roboto Light"/>
              </a:rPr>
              <a:t>Late April 2022</a:t>
            </a:r>
            <a:endParaRPr sz="900" i="0" u="none" strike="noStrike" cap="none" dirty="0">
              <a:solidFill>
                <a:schemeClr val="lt1"/>
              </a:solidFill>
              <a:latin typeface="Roboto Light"/>
              <a:ea typeface="Roboto Light"/>
              <a:cs typeface="Roboto Light"/>
              <a:sym typeface="Roboto Light"/>
            </a:endParaRPr>
          </a:p>
        </p:txBody>
      </p:sp>
      <p:sp>
        <p:nvSpPr>
          <p:cNvPr id="211" name="Google Shape;211;p20"/>
          <p:cNvSpPr txBox="1">
            <a:spLocks noGrp="1"/>
          </p:cNvSpPr>
          <p:nvPr>
            <p:ph type="sldNum" idx="3"/>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85713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19"/>
          <p:cNvSpPr txBox="1"/>
          <p:nvPr/>
        </p:nvSpPr>
        <p:spPr>
          <a:xfrm>
            <a:off x="591446" y="503722"/>
            <a:ext cx="6778564" cy="861774"/>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2800" b="1" dirty="0">
                <a:solidFill>
                  <a:schemeClr val="dk2"/>
                </a:solidFill>
                <a:latin typeface="Roboto"/>
                <a:ea typeface="Roboto"/>
                <a:cs typeface="Roboto"/>
                <a:sym typeface="Roboto"/>
              </a:rPr>
              <a:t>Broadband Equity, Access, and Deployment (BEAD) Program</a:t>
            </a:r>
            <a:endParaRPr sz="2800" b="1" dirty="0">
              <a:solidFill>
                <a:schemeClr val="dk2"/>
              </a:solidFill>
              <a:latin typeface="Roboto"/>
              <a:ea typeface="Roboto"/>
              <a:cs typeface="Roboto"/>
              <a:sym typeface="Roboto"/>
            </a:endParaRPr>
          </a:p>
        </p:txBody>
      </p:sp>
      <p:sp>
        <p:nvSpPr>
          <p:cNvPr id="184" name="Google Shape;184;p19"/>
          <p:cNvSpPr/>
          <p:nvPr/>
        </p:nvSpPr>
        <p:spPr>
          <a:xfrm>
            <a:off x="237640" y="2535682"/>
            <a:ext cx="619500" cy="6195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91" name="Google Shape;191;p19"/>
          <p:cNvSpPr/>
          <p:nvPr/>
        </p:nvSpPr>
        <p:spPr>
          <a:xfrm>
            <a:off x="476436" y="2768683"/>
            <a:ext cx="141900" cy="156300"/>
          </a:xfrm>
          <a:custGeom>
            <a:avLst/>
            <a:gdLst/>
            <a:ahLst/>
            <a:cxnLst/>
            <a:rect l="l" t="t" r="r" b="b"/>
            <a:pathLst>
              <a:path w="120000" h="120000" extrusionOk="0">
                <a:moveTo>
                  <a:pt x="32359" y="64077"/>
                </a:moveTo>
                <a:cubicBezTo>
                  <a:pt x="28314" y="64077"/>
                  <a:pt x="26966" y="66407"/>
                  <a:pt x="26966" y="68737"/>
                </a:cubicBezTo>
                <a:cubicBezTo>
                  <a:pt x="26966" y="72233"/>
                  <a:pt x="28314" y="74563"/>
                  <a:pt x="32359" y="74563"/>
                </a:cubicBezTo>
                <a:cubicBezTo>
                  <a:pt x="35056" y="74563"/>
                  <a:pt x="37752" y="72233"/>
                  <a:pt x="37752" y="68737"/>
                </a:cubicBezTo>
                <a:cubicBezTo>
                  <a:pt x="37752" y="66407"/>
                  <a:pt x="35056" y="64077"/>
                  <a:pt x="32359" y="64077"/>
                </a:cubicBezTo>
                <a:close/>
                <a:moveTo>
                  <a:pt x="32359" y="45436"/>
                </a:moveTo>
                <a:cubicBezTo>
                  <a:pt x="28314" y="45436"/>
                  <a:pt x="26966" y="47766"/>
                  <a:pt x="26966" y="50097"/>
                </a:cubicBezTo>
                <a:cubicBezTo>
                  <a:pt x="26966" y="53592"/>
                  <a:pt x="28314" y="55922"/>
                  <a:pt x="32359" y="55922"/>
                </a:cubicBezTo>
                <a:cubicBezTo>
                  <a:pt x="35056" y="55922"/>
                  <a:pt x="37752" y="53592"/>
                  <a:pt x="37752" y="50097"/>
                </a:cubicBezTo>
                <a:cubicBezTo>
                  <a:pt x="37752" y="47766"/>
                  <a:pt x="35056" y="45436"/>
                  <a:pt x="32359" y="45436"/>
                </a:cubicBezTo>
                <a:close/>
                <a:moveTo>
                  <a:pt x="32359" y="25631"/>
                </a:moveTo>
                <a:cubicBezTo>
                  <a:pt x="28314" y="25631"/>
                  <a:pt x="26966" y="27961"/>
                  <a:pt x="26966" y="31456"/>
                </a:cubicBezTo>
                <a:cubicBezTo>
                  <a:pt x="26966" y="33786"/>
                  <a:pt x="28314" y="36116"/>
                  <a:pt x="32359" y="36116"/>
                </a:cubicBezTo>
                <a:cubicBezTo>
                  <a:pt x="35056" y="36116"/>
                  <a:pt x="37752" y="33786"/>
                  <a:pt x="37752" y="31456"/>
                </a:cubicBezTo>
                <a:cubicBezTo>
                  <a:pt x="37752" y="27961"/>
                  <a:pt x="35056" y="25631"/>
                  <a:pt x="32359" y="25631"/>
                </a:cubicBezTo>
                <a:close/>
                <a:moveTo>
                  <a:pt x="120000" y="75728"/>
                </a:moveTo>
                <a:cubicBezTo>
                  <a:pt x="120000" y="0"/>
                  <a:pt x="120000" y="0"/>
                  <a:pt x="120000" y="0"/>
                </a:cubicBezTo>
                <a:cubicBezTo>
                  <a:pt x="0" y="0"/>
                  <a:pt x="0" y="0"/>
                  <a:pt x="0" y="0"/>
                </a:cubicBezTo>
                <a:cubicBezTo>
                  <a:pt x="0" y="120000"/>
                  <a:pt x="0" y="120000"/>
                  <a:pt x="0" y="120000"/>
                </a:cubicBezTo>
                <a:cubicBezTo>
                  <a:pt x="68764" y="120000"/>
                  <a:pt x="68764" y="120000"/>
                  <a:pt x="68764" y="120000"/>
                </a:cubicBezTo>
                <a:cubicBezTo>
                  <a:pt x="91685" y="120000"/>
                  <a:pt x="120000" y="94368"/>
                  <a:pt x="120000" y="75728"/>
                </a:cubicBezTo>
                <a:close/>
                <a:moveTo>
                  <a:pt x="13483" y="108349"/>
                </a:moveTo>
                <a:cubicBezTo>
                  <a:pt x="13483" y="11650"/>
                  <a:pt x="13483" y="11650"/>
                  <a:pt x="13483" y="11650"/>
                </a:cubicBezTo>
                <a:cubicBezTo>
                  <a:pt x="106516" y="11650"/>
                  <a:pt x="106516" y="11650"/>
                  <a:pt x="106516" y="11650"/>
                </a:cubicBezTo>
                <a:cubicBezTo>
                  <a:pt x="106516" y="11650"/>
                  <a:pt x="106516" y="66407"/>
                  <a:pt x="106516" y="74563"/>
                </a:cubicBezTo>
                <a:cubicBezTo>
                  <a:pt x="106516" y="93203"/>
                  <a:pt x="80898" y="86213"/>
                  <a:pt x="80898" y="86213"/>
                </a:cubicBezTo>
                <a:cubicBezTo>
                  <a:pt x="80898" y="86213"/>
                  <a:pt x="88988" y="108349"/>
                  <a:pt x="68764" y="108349"/>
                </a:cubicBezTo>
                <a:cubicBezTo>
                  <a:pt x="57977" y="108349"/>
                  <a:pt x="52584" y="108349"/>
                  <a:pt x="13483" y="108349"/>
                </a:cubicBezTo>
                <a:close/>
                <a:moveTo>
                  <a:pt x="93033" y="34951"/>
                </a:moveTo>
                <a:cubicBezTo>
                  <a:pt x="45842" y="34951"/>
                  <a:pt x="45842" y="34951"/>
                  <a:pt x="45842" y="34951"/>
                </a:cubicBezTo>
                <a:cubicBezTo>
                  <a:pt x="45842" y="26796"/>
                  <a:pt x="45842" y="26796"/>
                  <a:pt x="45842" y="26796"/>
                </a:cubicBezTo>
                <a:cubicBezTo>
                  <a:pt x="93033" y="26796"/>
                  <a:pt x="93033" y="26796"/>
                  <a:pt x="93033" y="26796"/>
                </a:cubicBezTo>
                <a:lnTo>
                  <a:pt x="93033" y="34951"/>
                </a:lnTo>
                <a:close/>
                <a:moveTo>
                  <a:pt x="93033" y="54757"/>
                </a:moveTo>
                <a:cubicBezTo>
                  <a:pt x="45842" y="54757"/>
                  <a:pt x="45842" y="54757"/>
                  <a:pt x="45842" y="54757"/>
                </a:cubicBezTo>
                <a:cubicBezTo>
                  <a:pt x="45842" y="45436"/>
                  <a:pt x="45842" y="45436"/>
                  <a:pt x="45842" y="45436"/>
                </a:cubicBezTo>
                <a:cubicBezTo>
                  <a:pt x="93033" y="45436"/>
                  <a:pt x="93033" y="45436"/>
                  <a:pt x="93033" y="45436"/>
                </a:cubicBezTo>
                <a:lnTo>
                  <a:pt x="93033" y="54757"/>
                </a:lnTo>
                <a:close/>
                <a:moveTo>
                  <a:pt x="93033" y="73398"/>
                </a:moveTo>
                <a:cubicBezTo>
                  <a:pt x="45842" y="73398"/>
                  <a:pt x="45842" y="73398"/>
                  <a:pt x="45842" y="73398"/>
                </a:cubicBezTo>
                <a:cubicBezTo>
                  <a:pt x="45842" y="65242"/>
                  <a:pt x="45842" y="65242"/>
                  <a:pt x="45842" y="65242"/>
                </a:cubicBezTo>
                <a:cubicBezTo>
                  <a:pt x="93033" y="65242"/>
                  <a:pt x="93033" y="65242"/>
                  <a:pt x="93033" y="65242"/>
                </a:cubicBezTo>
                <a:lnTo>
                  <a:pt x="93033" y="73398"/>
                </a:lnTo>
                <a:close/>
              </a:path>
            </a:pathLst>
          </a:custGeom>
          <a:solidFill>
            <a:schemeClr val="lt1"/>
          </a:solidFill>
          <a:ln>
            <a:noFill/>
          </a:ln>
        </p:spPr>
        <p:txBody>
          <a:bodyPr spcFirstLastPara="1" wrap="square" lIns="101600" tIns="50800" rIns="101600" bIns="50800" anchor="t" anchorCtr="0">
            <a:noAutofit/>
          </a:bodyPr>
          <a:lstStyle/>
          <a:p>
            <a:pPr marL="0" marR="0" lvl="0" indent="0" algn="l" rtl="0">
              <a:lnSpc>
                <a:spcPct val="100000"/>
              </a:lnSpc>
              <a:spcBef>
                <a:spcPts val="0"/>
              </a:spcBef>
              <a:spcAft>
                <a:spcPts val="0"/>
              </a:spcAft>
              <a:buClr>
                <a:srgbClr val="000000"/>
              </a:buClr>
              <a:buFont typeface="Arial"/>
              <a:buNone/>
            </a:pPr>
            <a:endParaRPr sz="1560" b="0" i="0" u="none" strike="noStrike" cap="none">
              <a:solidFill>
                <a:srgbClr val="F8E71C"/>
              </a:solidFill>
              <a:latin typeface="Calibri"/>
              <a:ea typeface="Calibri"/>
              <a:cs typeface="Calibri"/>
              <a:sym typeface="Calibri"/>
            </a:endParaRPr>
          </a:p>
        </p:txBody>
      </p:sp>
      <p:sp>
        <p:nvSpPr>
          <p:cNvPr id="192" name="Google Shape;19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93" name="Google Shape;193;p19"/>
          <p:cNvSpPr txBox="1">
            <a:spLocks noGrp="1"/>
          </p:cNvSpPr>
          <p:nvPr>
            <p:ph type="sldNum" idx="3"/>
          </p:nvPr>
        </p:nvSpPr>
        <p:spPr>
          <a:xfrm>
            <a:off x="8434224" y="4575400"/>
            <a:ext cx="600900" cy="568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8" name="TextBox 7">
            <a:extLst>
              <a:ext uri="{FF2B5EF4-FFF2-40B4-BE49-F238E27FC236}">
                <a16:creationId xmlns:a16="http://schemas.microsoft.com/office/drawing/2014/main" id="{DE7DE9FA-CE4D-426C-9982-9B4B26B873D0}"/>
              </a:ext>
            </a:extLst>
          </p:cNvPr>
          <p:cNvSpPr txBox="1"/>
          <p:nvPr/>
        </p:nvSpPr>
        <p:spPr>
          <a:xfrm>
            <a:off x="4004420" y="1791081"/>
            <a:ext cx="4552364" cy="2610971"/>
          </a:xfrm>
          <a:prstGeom prst="rect">
            <a:avLst/>
          </a:prstGeom>
          <a:noFill/>
        </p:spPr>
        <p:txBody>
          <a:bodyPr vert="horz" wrap="square" lIns="0" tIns="0" rIns="0" bIns="0" rtlCol="0">
            <a:spAutoFit/>
          </a:bodyPr>
          <a:lstStyle/>
          <a:p>
            <a:pPr>
              <a:spcBef>
                <a:spcPts val="150"/>
              </a:spcBef>
              <a:buSzPct val="100000"/>
            </a:pPr>
            <a:r>
              <a:rPr lang="en-US" sz="1050" b="1" dirty="0"/>
              <a:t>Planning / pre-deployment funds (no more than 5% of min. allocation)</a:t>
            </a:r>
          </a:p>
          <a:p>
            <a:pPr marL="340200" lvl="2" indent="-113400">
              <a:buClr>
                <a:srgbClr val="575454"/>
              </a:buClr>
              <a:buSzPct val="100000"/>
              <a:buFont typeface="Trebuchet MS" panose="020B0603020202020204" pitchFamily="34" charset="0"/>
              <a:buChar char="–"/>
            </a:pPr>
            <a:r>
              <a:rPr lang="en-US" sz="1050" dirty="0"/>
              <a:t>Research &amp; data collection</a:t>
            </a:r>
          </a:p>
          <a:p>
            <a:pPr marL="340200" lvl="2" indent="-113400">
              <a:buClr>
                <a:srgbClr val="575454"/>
              </a:buClr>
              <a:buSzPct val="100000"/>
              <a:buFont typeface="Trebuchet MS" panose="020B0603020202020204" pitchFamily="34" charset="0"/>
              <a:buChar char="–"/>
            </a:pPr>
            <a:r>
              <a:rPr lang="en-US" sz="1050" dirty="0"/>
              <a:t>Budget development</a:t>
            </a:r>
          </a:p>
          <a:p>
            <a:pPr marL="340200" lvl="2" indent="-113400">
              <a:buClr>
                <a:srgbClr val="575454"/>
              </a:buClr>
              <a:buSzPct val="100000"/>
              <a:buFont typeface="Trebuchet MS" panose="020B0603020202020204" pitchFamily="34" charset="0"/>
              <a:buChar char="–"/>
            </a:pPr>
            <a:r>
              <a:rPr lang="en-US" sz="1050" dirty="0"/>
              <a:t>Publications, outreach &amp; communication support</a:t>
            </a:r>
          </a:p>
          <a:p>
            <a:pPr marL="340200" lvl="2" indent="-113400">
              <a:buClr>
                <a:srgbClr val="575454"/>
              </a:buClr>
              <a:buSzPct val="100000"/>
              <a:buFont typeface="Trebuchet MS" panose="020B0603020202020204" pitchFamily="34" charset="0"/>
              <a:buChar char="–"/>
            </a:pPr>
            <a:r>
              <a:rPr lang="en-US" sz="1050" dirty="0"/>
              <a:t>Provision of technical assistance</a:t>
            </a:r>
          </a:p>
          <a:p>
            <a:pPr marL="340200" lvl="2" indent="-113400">
              <a:buClr>
                <a:srgbClr val="575454"/>
              </a:buClr>
              <a:buSzPct val="100000"/>
              <a:buFont typeface="Trebuchet MS" panose="020B0603020202020204" pitchFamily="34" charset="0"/>
              <a:buChar char="–"/>
            </a:pPr>
            <a:r>
              <a:rPr lang="en-US" sz="1050" dirty="0"/>
              <a:t>Employee training for eligible entity or political subdivision staff</a:t>
            </a:r>
          </a:p>
          <a:p>
            <a:pPr marL="340200" lvl="2" indent="-113400">
              <a:buClr>
                <a:srgbClr val="575454"/>
              </a:buClr>
              <a:buSzPct val="100000"/>
              <a:buFont typeface="Trebuchet MS" panose="020B0603020202020204" pitchFamily="34" charset="0"/>
              <a:buChar char="–"/>
            </a:pPr>
            <a:r>
              <a:rPr lang="en-US" sz="1050" dirty="0"/>
              <a:t>Establishing capacity in the eligible entity’s office responsible for program</a:t>
            </a:r>
          </a:p>
          <a:p>
            <a:pPr>
              <a:buClr>
                <a:srgbClr val="1E4E79"/>
              </a:buClr>
              <a:buSzPct val="100000"/>
              <a:buFont typeface="Trebuchet MS" panose="020B0603020202020204" pitchFamily="34" charset="0"/>
              <a:buChar char="​"/>
            </a:pPr>
            <a:r>
              <a:rPr lang="en-US" sz="1050" b="1" dirty="0"/>
              <a:t>Grant / deployment funds</a:t>
            </a:r>
          </a:p>
          <a:p>
            <a:pPr marL="340200" lvl="2" indent="-113400">
              <a:buClr>
                <a:srgbClr val="575454"/>
              </a:buClr>
              <a:buSzPct val="100000"/>
              <a:buFont typeface="Trebuchet MS" panose="020B0603020202020204" pitchFamily="34" charset="0"/>
              <a:buChar char="–"/>
            </a:pPr>
            <a:r>
              <a:rPr lang="en-US" sz="1050" dirty="0"/>
              <a:t>Unserved &amp; underserved area service projects</a:t>
            </a:r>
          </a:p>
          <a:p>
            <a:pPr marL="340200" lvl="2" indent="-113400">
              <a:buClr>
                <a:srgbClr val="575454"/>
              </a:buClr>
              <a:buSzPct val="100000"/>
              <a:buFont typeface="Trebuchet MS" panose="020B0603020202020204" pitchFamily="34" charset="0"/>
              <a:buChar char="–"/>
            </a:pPr>
            <a:r>
              <a:rPr lang="en-US" sz="1050" dirty="0"/>
              <a:t>Connecting eligible community anchor institutions</a:t>
            </a:r>
          </a:p>
          <a:p>
            <a:pPr marL="340200" lvl="2" indent="-113400">
              <a:buClr>
                <a:srgbClr val="575454"/>
              </a:buClr>
              <a:buSzPct val="100000"/>
              <a:buFont typeface="Trebuchet MS" panose="020B0603020202020204" pitchFamily="34" charset="0"/>
              <a:buChar char="–"/>
            </a:pPr>
            <a:r>
              <a:rPr lang="en-US" sz="1050" dirty="0"/>
              <a:t>Data collection, broadband mapping &amp; planning</a:t>
            </a:r>
          </a:p>
          <a:p>
            <a:pPr marL="340200" lvl="2" indent="-113400">
              <a:buClr>
                <a:srgbClr val="575454"/>
              </a:buClr>
              <a:buSzPct val="100000"/>
              <a:buFont typeface="Trebuchet MS" panose="020B0603020202020204" pitchFamily="34" charset="0"/>
              <a:buChar char="–"/>
            </a:pPr>
            <a:r>
              <a:rPr lang="en-US" sz="1050" dirty="0"/>
              <a:t>Broadband adoption (incl. affordable device provision)</a:t>
            </a:r>
          </a:p>
          <a:p>
            <a:pPr marL="340200" lvl="2" indent="-113400">
              <a:buClr>
                <a:srgbClr val="575454"/>
              </a:buClr>
              <a:buSzPct val="100000"/>
              <a:buFont typeface="Trebuchet MS" panose="020B0603020202020204" pitchFamily="34" charset="0"/>
              <a:buChar char="–"/>
            </a:pPr>
            <a:r>
              <a:rPr lang="en-US" sz="1050" dirty="0"/>
              <a:t>Installing internet/Wi-Fi infrastructure (or providing reduced cost broadband) in multi-family residential building</a:t>
            </a:r>
          </a:p>
          <a:p>
            <a:pPr>
              <a:spcBef>
                <a:spcPts val="150"/>
              </a:spcBef>
              <a:buSzPct val="100000"/>
            </a:pPr>
            <a:r>
              <a:rPr lang="en-US" sz="1050" b="1" i="1" dirty="0"/>
              <a:t>Eligible entities can use no more than 2% for administrative purposes</a:t>
            </a:r>
          </a:p>
        </p:txBody>
      </p:sp>
      <p:sp>
        <p:nvSpPr>
          <p:cNvPr id="9" name="Google Shape;187;p19"/>
          <p:cNvSpPr txBox="1"/>
          <p:nvPr/>
        </p:nvSpPr>
        <p:spPr>
          <a:xfrm>
            <a:off x="953645" y="1857253"/>
            <a:ext cx="2813564" cy="2135459"/>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rgbClr val="000000"/>
              </a:buClr>
              <a:buSzPts val="700"/>
              <a:buFont typeface="Arial"/>
              <a:buNone/>
            </a:pPr>
            <a:r>
              <a:rPr lang="en-US" sz="1200" b="1" dirty="0">
                <a:solidFill>
                  <a:schemeClr val="accent1"/>
                </a:solidFill>
                <a:latin typeface="Montserrat"/>
                <a:cs typeface="Montserrat"/>
                <a:sym typeface="Montserrat"/>
              </a:rPr>
              <a:t>BEAD Program Next Steps</a:t>
            </a:r>
          </a:p>
          <a:p>
            <a:pPr marL="171450" lvl="0" indent="-171450" algn="l" rtl="0">
              <a:lnSpc>
                <a:spcPct val="150000"/>
              </a:lnSpc>
              <a:spcBef>
                <a:spcPts val="0"/>
              </a:spcBef>
              <a:spcAft>
                <a:spcPts val="0"/>
              </a:spcAft>
              <a:buClr>
                <a:srgbClr val="000000"/>
              </a:buClr>
              <a:buSzPts val="700"/>
              <a:buFont typeface="Arial" panose="020B0604020202020204" pitchFamily="34" charset="0"/>
              <a:buChar char="•"/>
            </a:pPr>
            <a:r>
              <a:rPr lang="en-US" sz="1000" dirty="0">
                <a:solidFill>
                  <a:schemeClr val="dk2"/>
                </a:solidFill>
                <a:sym typeface="Montserrat"/>
              </a:rPr>
              <a:t>Governor Youngkin established DHCD as the point of contact for IIJA Broadband Programs, including BEAD</a:t>
            </a:r>
          </a:p>
          <a:p>
            <a:pPr marL="171450" lvl="0" indent="-171450" algn="l" rtl="0">
              <a:lnSpc>
                <a:spcPct val="150000"/>
              </a:lnSpc>
              <a:spcBef>
                <a:spcPts val="0"/>
              </a:spcBef>
              <a:spcAft>
                <a:spcPts val="0"/>
              </a:spcAft>
              <a:buClr>
                <a:srgbClr val="000000"/>
              </a:buClr>
              <a:buSzPts val="700"/>
              <a:buFont typeface="Arial" panose="020B0604020202020204" pitchFamily="34" charset="0"/>
              <a:buChar char="•"/>
            </a:pPr>
            <a:r>
              <a:rPr lang="en-US" sz="1000" dirty="0">
                <a:solidFill>
                  <a:schemeClr val="dk2"/>
                </a:solidFill>
                <a:sym typeface="Montserrat"/>
              </a:rPr>
              <a:t>DHCD will be developing the Commonwealth’s 5-Year Plan required by BEAD over the coming months</a:t>
            </a:r>
            <a:endParaRPr sz="1000" dirty="0">
              <a:solidFill>
                <a:schemeClr val="dk2"/>
              </a:solidFill>
            </a:endParaRPr>
          </a:p>
        </p:txBody>
      </p:sp>
      <p:sp>
        <p:nvSpPr>
          <p:cNvPr id="2" name="Rectangle 1"/>
          <p:cNvSpPr/>
          <p:nvPr/>
        </p:nvSpPr>
        <p:spPr>
          <a:xfrm>
            <a:off x="3907915" y="1375583"/>
            <a:ext cx="2265364" cy="415498"/>
          </a:xfrm>
          <a:prstGeom prst="rect">
            <a:avLst/>
          </a:prstGeom>
        </p:spPr>
        <p:txBody>
          <a:bodyPr wrap="none">
            <a:spAutoFit/>
          </a:bodyPr>
          <a:lstStyle/>
          <a:p>
            <a:pPr lvl="0">
              <a:lnSpc>
                <a:spcPct val="150000"/>
              </a:lnSpc>
              <a:buSzPts val="700"/>
            </a:pPr>
            <a:r>
              <a:rPr lang="en-US" b="1" dirty="0">
                <a:solidFill>
                  <a:schemeClr val="accent1"/>
                </a:solidFill>
                <a:latin typeface="Montserrat"/>
                <a:cs typeface="Montserrat"/>
                <a:sym typeface="Montserrat"/>
              </a:rPr>
              <a:t>BEAD Eligible Expenses</a:t>
            </a:r>
          </a:p>
        </p:txBody>
      </p:sp>
    </p:spTree>
    <p:extLst>
      <p:ext uri="{BB962C8B-B14F-4D97-AF65-F5344CB8AC3E}">
        <p14:creationId xmlns:p14="http://schemas.microsoft.com/office/powerpoint/2010/main" val="129943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19"/>
          <p:cNvSpPr txBox="1"/>
          <p:nvPr/>
        </p:nvSpPr>
        <p:spPr>
          <a:xfrm>
            <a:off x="591446" y="503722"/>
            <a:ext cx="6778564" cy="129266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2800" b="1" dirty="0">
                <a:solidFill>
                  <a:schemeClr val="dk2"/>
                </a:solidFill>
                <a:latin typeface="Roboto"/>
                <a:ea typeface="Roboto"/>
                <a:cs typeface="Roboto"/>
                <a:sym typeface="Roboto"/>
              </a:rPr>
              <a:t>FY2023 </a:t>
            </a:r>
          </a:p>
          <a:p>
            <a:pPr marL="0" lvl="0" indent="0" algn="l" rtl="0">
              <a:spcBef>
                <a:spcPts val="0"/>
              </a:spcBef>
              <a:spcAft>
                <a:spcPts val="0"/>
              </a:spcAft>
              <a:buNone/>
            </a:pPr>
            <a:r>
              <a:rPr lang="en" sz="2800" b="1" dirty="0">
                <a:solidFill>
                  <a:schemeClr val="dk2"/>
                </a:solidFill>
                <a:latin typeface="Roboto"/>
                <a:ea typeface="Roboto"/>
                <a:cs typeface="Roboto"/>
                <a:sym typeface="Roboto"/>
              </a:rPr>
              <a:t>Virginia Telecommunication Initiative Grant Making Process</a:t>
            </a:r>
            <a:endParaRPr sz="2800" b="1" dirty="0">
              <a:solidFill>
                <a:schemeClr val="dk2"/>
              </a:solidFill>
              <a:latin typeface="Roboto"/>
              <a:ea typeface="Roboto"/>
              <a:cs typeface="Roboto"/>
              <a:sym typeface="Roboto"/>
            </a:endParaRPr>
          </a:p>
        </p:txBody>
      </p:sp>
      <p:sp>
        <p:nvSpPr>
          <p:cNvPr id="184" name="Google Shape;184;p19"/>
          <p:cNvSpPr/>
          <p:nvPr/>
        </p:nvSpPr>
        <p:spPr>
          <a:xfrm>
            <a:off x="210746" y="2777880"/>
            <a:ext cx="619500" cy="6195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87" name="Google Shape;187;p19"/>
          <p:cNvSpPr txBox="1"/>
          <p:nvPr/>
        </p:nvSpPr>
        <p:spPr>
          <a:xfrm>
            <a:off x="1069042" y="1796241"/>
            <a:ext cx="7529718" cy="2320695"/>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rgbClr val="000000"/>
              </a:buClr>
              <a:buSzPts val="700"/>
              <a:buFont typeface="Arial"/>
              <a:buNone/>
            </a:pPr>
            <a:r>
              <a:rPr lang="en-US" b="1" dirty="0">
                <a:solidFill>
                  <a:schemeClr val="accent1"/>
                </a:solidFill>
                <a:latin typeface="Montserrat"/>
                <a:ea typeface="Montserrat"/>
                <a:cs typeface="Montserrat"/>
                <a:sym typeface="Montserrat"/>
              </a:rPr>
              <a:t>Timeline</a:t>
            </a:r>
            <a:endParaRPr b="1" dirty="0">
              <a:solidFill>
                <a:schemeClr val="accent1"/>
              </a:solidFill>
              <a:latin typeface="Montserrat"/>
              <a:ea typeface="Montserrat"/>
              <a:cs typeface="Montserrat"/>
              <a:sym typeface="Montserrat"/>
            </a:endParaRPr>
          </a:p>
          <a:p>
            <a:pPr>
              <a:spcAft>
                <a:spcPts val="400"/>
              </a:spcAft>
            </a:pPr>
            <a:r>
              <a:rPr lang="en-US" sz="1200" b="1" dirty="0"/>
              <a:t>May 20</a:t>
            </a:r>
            <a:r>
              <a:rPr lang="en-US" sz="1200" dirty="0"/>
              <a:t> – DHCD releases Final Guidelines for the FY2023 VATI Round</a:t>
            </a:r>
          </a:p>
          <a:p>
            <a:pPr>
              <a:spcAft>
                <a:spcPts val="400"/>
              </a:spcAft>
            </a:pPr>
            <a:r>
              <a:rPr lang="en-US" sz="1200" b="1" dirty="0"/>
              <a:t>June 2, 12pm - 2pm</a:t>
            </a:r>
            <a:r>
              <a:rPr lang="en-US" sz="1200" dirty="0"/>
              <a:t> – VATI How-to-Apply Webinar, Applications Open</a:t>
            </a:r>
          </a:p>
          <a:p>
            <a:pPr>
              <a:spcAft>
                <a:spcPts val="400"/>
              </a:spcAft>
            </a:pPr>
            <a:r>
              <a:rPr lang="en-US" sz="1200" b="1" dirty="0"/>
              <a:t>June 2 – August 25</a:t>
            </a:r>
            <a:r>
              <a:rPr lang="en-US" sz="1200" dirty="0"/>
              <a:t> – VATI Technical Assistance and Project Development Sessions</a:t>
            </a:r>
          </a:p>
          <a:p>
            <a:pPr>
              <a:spcAft>
                <a:spcPts val="400"/>
              </a:spcAft>
            </a:pPr>
            <a:r>
              <a:rPr lang="en-US" sz="1200" b="1" dirty="0"/>
              <a:t>July 7</a:t>
            </a:r>
            <a:r>
              <a:rPr lang="en-US" sz="1200" dirty="0"/>
              <a:t> – Notice of Applications Due</a:t>
            </a:r>
          </a:p>
          <a:p>
            <a:pPr>
              <a:spcAft>
                <a:spcPts val="400"/>
              </a:spcAft>
            </a:pPr>
            <a:r>
              <a:rPr lang="en-US" sz="1200" b="1" dirty="0"/>
              <a:t>August 25</a:t>
            </a:r>
            <a:r>
              <a:rPr lang="en-US" sz="1200" dirty="0"/>
              <a:t> – Applications Due</a:t>
            </a:r>
          </a:p>
          <a:p>
            <a:pPr>
              <a:spcAft>
                <a:spcPts val="400"/>
              </a:spcAft>
            </a:pPr>
            <a:r>
              <a:rPr lang="en-US" sz="1200" b="1" dirty="0"/>
              <a:t>October 6 </a:t>
            </a:r>
            <a:r>
              <a:rPr lang="en-US" sz="1200" dirty="0"/>
              <a:t>– Challenges Due</a:t>
            </a:r>
          </a:p>
          <a:p>
            <a:pPr>
              <a:spcAft>
                <a:spcPts val="400"/>
              </a:spcAft>
            </a:pPr>
            <a:r>
              <a:rPr lang="en-US" sz="1200" b="1" dirty="0"/>
              <a:t>October 13</a:t>
            </a:r>
            <a:r>
              <a:rPr lang="en-US" sz="1200" dirty="0"/>
              <a:t> – DHCD Notifies Challenged Applicants</a:t>
            </a:r>
          </a:p>
          <a:p>
            <a:pPr>
              <a:spcAft>
                <a:spcPts val="400"/>
              </a:spcAft>
            </a:pPr>
            <a:r>
              <a:rPr lang="en-US" sz="1200" b="1" dirty="0"/>
              <a:t>November 3 </a:t>
            </a:r>
            <a:r>
              <a:rPr lang="en-US" sz="1200" dirty="0"/>
              <a:t>– Deadline for Challenge Rebuttals</a:t>
            </a:r>
          </a:p>
          <a:p>
            <a:pPr>
              <a:spcAft>
                <a:spcPts val="400"/>
              </a:spcAft>
            </a:pPr>
            <a:r>
              <a:rPr lang="en-US" sz="1200" b="1" dirty="0"/>
              <a:t>December 8 </a:t>
            </a:r>
            <a:r>
              <a:rPr lang="en-US" sz="1200" dirty="0"/>
              <a:t>– DHCD Notifies All Parties of Challenge Determination</a:t>
            </a:r>
          </a:p>
          <a:p>
            <a:pPr>
              <a:spcAft>
                <a:spcPts val="400"/>
              </a:spcAft>
            </a:pPr>
            <a:r>
              <a:rPr lang="en-US" sz="1200" b="1" dirty="0"/>
              <a:t>Late December</a:t>
            </a:r>
            <a:r>
              <a:rPr lang="en-US" sz="1200" dirty="0"/>
              <a:t> – Anticipated Announcement of Award</a:t>
            </a:r>
          </a:p>
        </p:txBody>
      </p:sp>
      <p:sp>
        <p:nvSpPr>
          <p:cNvPr id="191" name="Google Shape;191;p19"/>
          <p:cNvSpPr/>
          <p:nvPr/>
        </p:nvSpPr>
        <p:spPr>
          <a:xfrm>
            <a:off x="449542" y="3010881"/>
            <a:ext cx="141900" cy="156300"/>
          </a:xfrm>
          <a:custGeom>
            <a:avLst/>
            <a:gdLst/>
            <a:ahLst/>
            <a:cxnLst/>
            <a:rect l="l" t="t" r="r" b="b"/>
            <a:pathLst>
              <a:path w="120000" h="120000" extrusionOk="0">
                <a:moveTo>
                  <a:pt x="32359" y="64077"/>
                </a:moveTo>
                <a:cubicBezTo>
                  <a:pt x="28314" y="64077"/>
                  <a:pt x="26966" y="66407"/>
                  <a:pt x="26966" y="68737"/>
                </a:cubicBezTo>
                <a:cubicBezTo>
                  <a:pt x="26966" y="72233"/>
                  <a:pt x="28314" y="74563"/>
                  <a:pt x="32359" y="74563"/>
                </a:cubicBezTo>
                <a:cubicBezTo>
                  <a:pt x="35056" y="74563"/>
                  <a:pt x="37752" y="72233"/>
                  <a:pt x="37752" y="68737"/>
                </a:cubicBezTo>
                <a:cubicBezTo>
                  <a:pt x="37752" y="66407"/>
                  <a:pt x="35056" y="64077"/>
                  <a:pt x="32359" y="64077"/>
                </a:cubicBezTo>
                <a:close/>
                <a:moveTo>
                  <a:pt x="32359" y="45436"/>
                </a:moveTo>
                <a:cubicBezTo>
                  <a:pt x="28314" y="45436"/>
                  <a:pt x="26966" y="47766"/>
                  <a:pt x="26966" y="50097"/>
                </a:cubicBezTo>
                <a:cubicBezTo>
                  <a:pt x="26966" y="53592"/>
                  <a:pt x="28314" y="55922"/>
                  <a:pt x="32359" y="55922"/>
                </a:cubicBezTo>
                <a:cubicBezTo>
                  <a:pt x="35056" y="55922"/>
                  <a:pt x="37752" y="53592"/>
                  <a:pt x="37752" y="50097"/>
                </a:cubicBezTo>
                <a:cubicBezTo>
                  <a:pt x="37752" y="47766"/>
                  <a:pt x="35056" y="45436"/>
                  <a:pt x="32359" y="45436"/>
                </a:cubicBezTo>
                <a:close/>
                <a:moveTo>
                  <a:pt x="32359" y="25631"/>
                </a:moveTo>
                <a:cubicBezTo>
                  <a:pt x="28314" y="25631"/>
                  <a:pt x="26966" y="27961"/>
                  <a:pt x="26966" y="31456"/>
                </a:cubicBezTo>
                <a:cubicBezTo>
                  <a:pt x="26966" y="33786"/>
                  <a:pt x="28314" y="36116"/>
                  <a:pt x="32359" y="36116"/>
                </a:cubicBezTo>
                <a:cubicBezTo>
                  <a:pt x="35056" y="36116"/>
                  <a:pt x="37752" y="33786"/>
                  <a:pt x="37752" y="31456"/>
                </a:cubicBezTo>
                <a:cubicBezTo>
                  <a:pt x="37752" y="27961"/>
                  <a:pt x="35056" y="25631"/>
                  <a:pt x="32359" y="25631"/>
                </a:cubicBezTo>
                <a:close/>
                <a:moveTo>
                  <a:pt x="120000" y="75728"/>
                </a:moveTo>
                <a:cubicBezTo>
                  <a:pt x="120000" y="0"/>
                  <a:pt x="120000" y="0"/>
                  <a:pt x="120000" y="0"/>
                </a:cubicBezTo>
                <a:cubicBezTo>
                  <a:pt x="0" y="0"/>
                  <a:pt x="0" y="0"/>
                  <a:pt x="0" y="0"/>
                </a:cubicBezTo>
                <a:cubicBezTo>
                  <a:pt x="0" y="120000"/>
                  <a:pt x="0" y="120000"/>
                  <a:pt x="0" y="120000"/>
                </a:cubicBezTo>
                <a:cubicBezTo>
                  <a:pt x="68764" y="120000"/>
                  <a:pt x="68764" y="120000"/>
                  <a:pt x="68764" y="120000"/>
                </a:cubicBezTo>
                <a:cubicBezTo>
                  <a:pt x="91685" y="120000"/>
                  <a:pt x="120000" y="94368"/>
                  <a:pt x="120000" y="75728"/>
                </a:cubicBezTo>
                <a:close/>
                <a:moveTo>
                  <a:pt x="13483" y="108349"/>
                </a:moveTo>
                <a:cubicBezTo>
                  <a:pt x="13483" y="11650"/>
                  <a:pt x="13483" y="11650"/>
                  <a:pt x="13483" y="11650"/>
                </a:cubicBezTo>
                <a:cubicBezTo>
                  <a:pt x="106516" y="11650"/>
                  <a:pt x="106516" y="11650"/>
                  <a:pt x="106516" y="11650"/>
                </a:cubicBezTo>
                <a:cubicBezTo>
                  <a:pt x="106516" y="11650"/>
                  <a:pt x="106516" y="66407"/>
                  <a:pt x="106516" y="74563"/>
                </a:cubicBezTo>
                <a:cubicBezTo>
                  <a:pt x="106516" y="93203"/>
                  <a:pt x="80898" y="86213"/>
                  <a:pt x="80898" y="86213"/>
                </a:cubicBezTo>
                <a:cubicBezTo>
                  <a:pt x="80898" y="86213"/>
                  <a:pt x="88988" y="108349"/>
                  <a:pt x="68764" y="108349"/>
                </a:cubicBezTo>
                <a:cubicBezTo>
                  <a:pt x="57977" y="108349"/>
                  <a:pt x="52584" y="108349"/>
                  <a:pt x="13483" y="108349"/>
                </a:cubicBezTo>
                <a:close/>
                <a:moveTo>
                  <a:pt x="93033" y="34951"/>
                </a:moveTo>
                <a:cubicBezTo>
                  <a:pt x="45842" y="34951"/>
                  <a:pt x="45842" y="34951"/>
                  <a:pt x="45842" y="34951"/>
                </a:cubicBezTo>
                <a:cubicBezTo>
                  <a:pt x="45842" y="26796"/>
                  <a:pt x="45842" y="26796"/>
                  <a:pt x="45842" y="26796"/>
                </a:cubicBezTo>
                <a:cubicBezTo>
                  <a:pt x="93033" y="26796"/>
                  <a:pt x="93033" y="26796"/>
                  <a:pt x="93033" y="26796"/>
                </a:cubicBezTo>
                <a:lnTo>
                  <a:pt x="93033" y="34951"/>
                </a:lnTo>
                <a:close/>
                <a:moveTo>
                  <a:pt x="93033" y="54757"/>
                </a:moveTo>
                <a:cubicBezTo>
                  <a:pt x="45842" y="54757"/>
                  <a:pt x="45842" y="54757"/>
                  <a:pt x="45842" y="54757"/>
                </a:cubicBezTo>
                <a:cubicBezTo>
                  <a:pt x="45842" y="45436"/>
                  <a:pt x="45842" y="45436"/>
                  <a:pt x="45842" y="45436"/>
                </a:cubicBezTo>
                <a:cubicBezTo>
                  <a:pt x="93033" y="45436"/>
                  <a:pt x="93033" y="45436"/>
                  <a:pt x="93033" y="45436"/>
                </a:cubicBezTo>
                <a:lnTo>
                  <a:pt x="93033" y="54757"/>
                </a:lnTo>
                <a:close/>
                <a:moveTo>
                  <a:pt x="93033" y="73398"/>
                </a:moveTo>
                <a:cubicBezTo>
                  <a:pt x="45842" y="73398"/>
                  <a:pt x="45842" y="73398"/>
                  <a:pt x="45842" y="73398"/>
                </a:cubicBezTo>
                <a:cubicBezTo>
                  <a:pt x="45842" y="65242"/>
                  <a:pt x="45842" y="65242"/>
                  <a:pt x="45842" y="65242"/>
                </a:cubicBezTo>
                <a:cubicBezTo>
                  <a:pt x="93033" y="65242"/>
                  <a:pt x="93033" y="65242"/>
                  <a:pt x="93033" y="65242"/>
                </a:cubicBezTo>
                <a:lnTo>
                  <a:pt x="93033" y="73398"/>
                </a:lnTo>
                <a:close/>
              </a:path>
            </a:pathLst>
          </a:custGeom>
          <a:solidFill>
            <a:schemeClr val="lt1"/>
          </a:solidFill>
          <a:ln>
            <a:noFill/>
          </a:ln>
        </p:spPr>
        <p:txBody>
          <a:bodyPr spcFirstLastPara="1" wrap="square" lIns="101600" tIns="50800" rIns="101600" bIns="50800" anchor="t" anchorCtr="0">
            <a:noAutofit/>
          </a:bodyPr>
          <a:lstStyle/>
          <a:p>
            <a:pPr marL="0" marR="0" lvl="0" indent="0" algn="l" rtl="0">
              <a:lnSpc>
                <a:spcPct val="100000"/>
              </a:lnSpc>
              <a:spcBef>
                <a:spcPts val="0"/>
              </a:spcBef>
              <a:spcAft>
                <a:spcPts val="0"/>
              </a:spcAft>
              <a:buClr>
                <a:srgbClr val="000000"/>
              </a:buClr>
              <a:buFont typeface="Arial"/>
              <a:buNone/>
            </a:pPr>
            <a:endParaRPr sz="1560" b="0" i="0" u="none" strike="noStrike" cap="none">
              <a:solidFill>
                <a:srgbClr val="F8E71C"/>
              </a:solidFill>
              <a:latin typeface="Calibri"/>
              <a:ea typeface="Calibri"/>
              <a:cs typeface="Calibri"/>
              <a:sym typeface="Calibri"/>
            </a:endParaRPr>
          </a:p>
        </p:txBody>
      </p:sp>
      <p:sp>
        <p:nvSpPr>
          <p:cNvPr id="192" name="Google Shape;19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193" name="Google Shape;193;p19"/>
          <p:cNvSpPr txBox="1">
            <a:spLocks noGrp="1"/>
          </p:cNvSpPr>
          <p:nvPr>
            <p:ph type="sldNum" idx="3"/>
          </p:nvPr>
        </p:nvSpPr>
        <p:spPr>
          <a:xfrm>
            <a:off x="8434224" y="4575400"/>
            <a:ext cx="600900" cy="568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24006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p:nvPr/>
        </p:nvSpPr>
        <p:spPr>
          <a:xfrm>
            <a:off x="3976726" y="896139"/>
            <a:ext cx="4812399" cy="3508623"/>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Bipartisan Infrastructure Law Programs</a:t>
            </a: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	</a:t>
            </a: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Digital Affordability and Cost Effectiveness Plan</a:t>
            </a:r>
          </a:p>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Broadband Service to New Development Study</a:t>
            </a:r>
          </a:p>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VATI Project Dashboard</a:t>
            </a:r>
          </a:p>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p:txBody>
      </p:sp>
      <p:sp>
        <p:nvSpPr>
          <p:cNvPr id="287" name="Google Shape;287;p28"/>
          <p:cNvSpPr txBox="1"/>
          <p:nvPr/>
        </p:nvSpPr>
        <p:spPr>
          <a:xfrm>
            <a:off x="3835792" y="642900"/>
            <a:ext cx="4927458"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2"/>
                </a:solidFill>
                <a:latin typeface="Roboto"/>
                <a:ea typeface="Roboto"/>
                <a:cs typeface="Roboto"/>
                <a:sym typeface="Roboto"/>
              </a:rPr>
              <a:t>What’s Coming Next?</a:t>
            </a:r>
            <a:endParaRPr sz="2400" b="1" dirty="0">
              <a:solidFill>
                <a:schemeClr val="dk2"/>
              </a:solidFill>
              <a:latin typeface="Roboto"/>
              <a:ea typeface="Roboto"/>
              <a:cs typeface="Roboto"/>
              <a:sym typeface="Roboto"/>
            </a:endParaRPr>
          </a:p>
        </p:txBody>
      </p:sp>
      <p:sp>
        <p:nvSpPr>
          <p:cNvPr id="288" name="Google Shape;288;p28"/>
          <p:cNvSpPr/>
          <p:nvPr/>
        </p:nvSpPr>
        <p:spPr>
          <a:xfrm>
            <a:off x="1" y="0"/>
            <a:ext cx="744300" cy="1285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89" name="Google Shape;289;p28"/>
          <p:cNvSpPr/>
          <p:nvPr/>
        </p:nvSpPr>
        <p:spPr>
          <a:xfrm>
            <a:off x="1" y="1285875"/>
            <a:ext cx="744300" cy="12858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0" name="Google Shape;290;p28"/>
          <p:cNvSpPr/>
          <p:nvPr/>
        </p:nvSpPr>
        <p:spPr>
          <a:xfrm>
            <a:off x="1" y="2571750"/>
            <a:ext cx="744300" cy="12858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1" name="Google Shape;291;p28"/>
          <p:cNvSpPr/>
          <p:nvPr/>
        </p:nvSpPr>
        <p:spPr>
          <a:xfrm>
            <a:off x="1" y="3857625"/>
            <a:ext cx="744300" cy="12858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3" name="Google Shape;293;p28"/>
          <p:cNvSpPr/>
          <p:nvPr/>
        </p:nvSpPr>
        <p:spPr>
          <a:xfrm flipH="1">
            <a:off x="8636800" y="237225"/>
            <a:ext cx="252900" cy="314400"/>
          </a:xfrm>
          <a:prstGeom prst="halfFrame">
            <a:avLst>
              <a:gd name="adj1" fmla="val 33333"/>
              <a:gd name="adj2" fmla="val 3333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txBox="1">
            <a:spLocks noGrp="1"/>
          </p:cNvSpPr>
          <p:nvPr>
            <p:ph type="sldNum" idx="4294967295"/>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050" name="Picture 2" descr="Broadband | DHCD"/>
          <p:cNvPicPr>
            <a:picLocks noChangeAspect="1" noChangeArrowheads="1"/>
          </p:cNvPicPr>
          <p:nvPr/>
        </p:nvPicPr>
        <p:blipFill rotWithShape="1">
          <a:blip r:embed="rId3">
            <a:extLst>
              <a:ext uri="{28A0092B-C50C-407E-A947-70E740481C1C}">
                <a14:useLocalDpi xmlns:a14="http://schemas.microsoft.com/office/drawing/2010/main" val="0"/>
              </a:ext>
            </a:extLst>
          </a:blip>
          <a:srcRect l="15324" t="107" r="44300" b="-107"/>
          <a:stretch/>
        </p:blipFill>
        <p:spPr bwMode="auto">
          <a:xfrm>
            <a:off x="372151" y="-32912"/>
            <a:ext cx="3180764" cy="5209173"/>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56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BD391F4-80C3-4824-B9F8-C1B47231C58B}"/>
              </a:ext>
            </a:extLst>
          </p:cNvPr>
          <p:cNvGraphicFramePr>
            <a:graphicFrameLocks noChangeAspect="1"/>
          </p:cNvGraphicFramePr>
          <p:nvPr>
            <p:custDataLst>
              <p:tags r:id="rId2"/>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53" name="think-cell Slide" r:id="rId5" imgW="300" imgH="295" progId="TCLayout.ActiveDocument.1">
                  <p:embed/>
                </p:oleObj>
              </mc:Choice>
              <mc:Fallback>
                <p:oleObj name="think-cell Slide" r:id="rId5" imgW="300" imgH="295" progId="TCLayout.ActiveDocument.1">
                  <p:embed/>
                  <p:pic>
                    <p:nvPicPr>
                      <p:cNvPr id="2" name="Object 1" hidden="1">
                        <a:extLst>
                          <a:ext uri="{FF2B5EF4-FFF2-40B4-BE49-F238E27FC236}">
                            <a16:creationId xmlns:a16="http://schemas.microsoft.com/office/drawing/2014/main" id="{FBD391F4-80C3-4824-B9F8-C1B47231C58B}"/>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F9DEC18-BE5D-49F7-8FA2-08877F2AC036}"/>
              </a:ext>
            </a:extLst>
          </p:cNvPr>
          <p:cNvSpPr>
            <a:spLocks noGrp="1"/>
          </p:cNvSpPr>
          <p:nvPr>
            <p:ph type="title"/>
          </p:nvPr>
        </p:nvSpPr>
        <p:spPr>
          <a:xfrm>
            <a:off x="625402" y="707153"/>
            <a:ext cx="7974530" cy="440688"/>
          </a:xfrm>
        </p:spPr>
        <p:txBody>
          <a:bodyPr vert="horz">
            <a:normAutofit fontScale="90000"/>
          </a:bodyPr>
          <a:lstStyle/>
          <a:p>
            <a:r>
              <a:rPr lang="en-US" dirty="0"/>
              <a:t>Infrastructure </a:t>
            </a:r>
            <a:r>
              <a:rPr lang="en-US" dirty="0">
                <a:solidFill>
                  <a:srgbClr val="575454"/>
                </a:solidFill>
              </a:rPr>
              <a:t>ACT* </a:t>
            </a:r>
            <a:r>
              <a:rPr lang="en-US" dirty="0"/>
              <a:t>creates ~$65B in BROADBAND funding  </a:t>
            </a:r>
          </a:p>
        </p:txBody>
      </p:sp>
      <p:sp>
        <p:nvSpPr>
          <p:cNvPr id="14" name="Slide Number Placeholder 2">
            <a:extLst>
              <a:ext uri="{FF2B5EF4-FFF2-40B4-BE49-F238E27FC236}">
                <a16:creationId xmlns:a16="http://schemas.microsoft.com/office/drawing/2014/main" id="{139AFD5D-E0C2-45C3-A6CC-3283A1307920}"/>
              </a:ext>
            </a:extLst>
          </p:cNvPr>
          <p:cNvSpPr txBox="1">
            <a:spLocks/>
          </p:cNvSpPr>
          <p:nvPr/>
        </p:nvSpPr>
        <p:spPr>
          <a:xfrm>
            <a:off x="8238528" y="4835129"/>
            <a:ext cx="585008" cy="273844"/>
          </a:xfrm>
          <a:prstGeom prst="rect">
            <a:avLst/>
          </a:prstGeom>
        </p:spPr>
        <p:txBody>
          <a:bodyPr vert="horz" lIns="68580" tIns="34290" rIns="68580" bIns="34290" rtlCol="0" anchor="ctr"/>
          <a:lstStyle>
            <a:defPPr>
              <a:defRPr lang="en-US"/>
            </a:defPPr>
            <a:lvl1pPr marL="0" algn="l"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buClrTx/>
              <a:defRPr/>
            </a:pPr>
            <a:r>
              <a:rPr lang="en-US" sz="788" dirty="0">
                <a:solidFill>
                  <a:srgbClr val="191919"/>
                </a:solidFill>
                <a:latin typeface="Century Gothic" panose="020F0302020204030204"/>
              </a:rPr>
              <a:t>2</a:t>
            </a:r>
          </a:p>
        </p:txBody>
      </p:sp>
      <p:sp>
        <p:nvSpPr>
          <p:cNvPr id="7" name="Rectangle 6">
            <a:extLst>
              <a:ext uri="{FF2B5EF4-FFF2-40B4-BE49-F238E27FC236}">
                <a16:creationId xmlns:a16="http://schemas.microsoft.com/office/drawing/2014/main" id="{398E9FB2-1E3B-4E10-BE27-CF8C987011E6}"/>
              </a:ext>
            </a:extLst>
          </p:cNvPr>
          <p:cNvSpPr/>
          <p:nvPr/>
        </p:nvSpPr>
        <p:spPr>
          <a:xfrm>
            <a:off x="3635853" y="2881011"/>
            <a:ext cx="1440180" cy="1892826"/>
          </a:xfrm>
          <a:prstGeom prst="rect">
            <a:avLst/>
          </a:prstGeom>
        </p:spPr>
        <p:txBody>
          <a:bodyPr wrap="square">
            <a:spAutoFit/>
          </a:bodyPr>
          <a:lstStyle/>
          <a:p>
            <a:pPr algn="ctr" defTabSz="685800">
              <a:buClrTx/>
            </a:pPr>
            <a:r>
              <a:rPr lang="en-US" sz="900" b="1" i="1" kern="1200" dirty="0">
                <a:solidFill>
                  <a:srgbClr val="EEECE1">
                    <a:lumMod val="50000"/>
                  </a:srgbClr>
                </a:solidFill>
                <a:latin typeface="Century Gothic" panose="020F0302020204030204"/>
                <a:ea typeface="+mn-ea"/>
                <a:cs typeface="+mn-cs"/>
              </a:rPr>
              <a:t>Title II - Tribal Connectivity Technical Amendments </a:t>
            </a:r>
          </a:p>
          <a:p>
            <a:pPr algn="ctr" defTabSz="685800">
              <a:buClrTx/>
            </a:pPr>
            <a:endParaRPr lang="en-US" sz="900" kern="1200" dirty="0">
              <a:solidFill>
                <a:srgbClr val="EEECE1">
                  <a:lumMod val="25000"/>
                </a:srgbClr>
              </a:solidFill>
              <a:latin typeface="Century Gothic" panose="020F0302020204030204"/>
              <a:ea typeface="Times New Roman" panose="02020603050405020304" pitchFamily="18" charset="0"/>
              <a:cs typeface="+mn-cs"/>
            </a:endParaRPr>
          </a:p>
          <a:p>
            <a:pPr algn="ctr" defTabSz="685800">
              <a:buClrTx/>
            </a:pPr>
            <a:r>
              <a:rPr lang="en-US" sz="900" kern="1200" dirty="0">
                <a:solidFill>
                  <a:srgbClr val="EEECE1">
                    <a:lumMod val="25000"/>
                  </a:srgbClr>
                </a:solidFill>
                <a:latin typeface="Century Gothic" panose="020F0302020204030204"/>
                <a:ea typeface="Times New Roman" panose="02020603050405020304" pitchFamily="18" charset="0"/>
                <a:cs typeface="+mn-cs"/>
              </a:rPr>
              <a:t>Furthers current Tribal Broadband Connectivity Program by investing an additional $2B to fund broadband adoption and infrastructure projects.</a:t>
            </a:r>
          </a:p>
        </p:txBody>
      </p:sp>
      <p:sp>
        <p:nvSpPr>
          <p:cNvPr id="8" name="TextBox 7">
            <a:extLst>
              <a:ext uri="{FF2B5EF4-FFF2-40B4-BE49-F238E27FC236}">
                <a16:creationId xmlns:a16="http://schemas.microsoft.com/office/drawing/2014/main" id="{5142255D-CBD5-4546-8747-8F5E213E42F7}"/>
              </a:ext>
            </a:extLst>
          </p:cNvPr>
          <p:cNvSpPr txBox="1"/>
          <p:nvPr/>
        </p:nvSpPr>
        <p:spPr>
          <a:xfrm>
            <a:off x="569407" y="2536195"/>
            <a:ext cx="1508760" cy="230832"/>
          </a:xfrm>
          <a:prstGeom prst="rect">
            <a:avLst/>
          </a:prstGeom>
          <a:noFill/>
        </p:spPr>
        <p:txBody>
          <a:bodyPr vert="horz" wrap="square" lIns="0" tIns="0" rIns="0" bIns="0" rtlCol="0">
            <a:spAutoFit/>
          </a:bodyPr>
          <a:lstStyle/>
          <a:p>
            <a:pPr algn="ctr" defTabSz="685800">
              <a:spcBef>
                <a:spcPts val="150"/>
              </a:spcBef>
              <a:buClrTx/>
              <a:buSzPct val="100000"/>
            </a:pPr>
            <a:r>
              <a:rPr lang="en-US" sz="1500" b="1" kern="1200" dirty="0">
                <a:solidFill>
                  <a:srgbClr val="0A3161"/>
                </a:solidFill>
                <a:latin typeface="Century Gothic" panose="020F0302020204030204"/>
                <a:ea typeface="+mn-ea"/>
                <a:cs typeface="+mn-cs"/>
              </a:rPr>
              <a:t>$42.45B</a:t>
            </a:r>
          </a:p>
        </p:txBody>
      </p:sp>
      <p:sp>
        <p:nvSpPr>
          <p:cNvPr id="9" name="TextBox 8">
            <a:extLst>
              <a:ext uri="{FF2B5EF4-FFF2-40B4-BE49-F238E27FC236}">
                <a16:creationId xmlns:a16="http://schemas.microsoft.com/office/drawing/2014/main" id="{5B20F2D9-E105-44CD-8685-0D33708F4754}"/>
              </a:ext>
            </a:extLst>
          </p:cNvPr>
          <p:cNvSpPr txBox="1"/>
          <p:nvPr/>
        </p:nvSpPr>
        <p:spPr>
          <a:xfrm>
            <a:off x="3624788" y="2522056"/>
            <a:ext cx="1440180" cy="230832"/>
          </a:xfrm>
          <a:prstGeom prst="rect">
            <a:avLst/>
          </a:prstGeom>
          <a:noFill/>
        </p:spPr>
        <p:txBody>
          <a:bodyPr vert="horz" wrap="square" lIns="0" tIns="0" rIns="0" bIns="0" rtlCol="0">
            <a:spAutoFit/>
          </a:bodyPr>
          <a:lstStyle/>
          <a:p>
            <a:pPr algn="ctr" defTabSz="685800">
              <a:spcBef>
                <a:spcPts val="150"/>
              </a:spcBef>
              <a:buClrTx/>
              <a:buSzPct val="100000"/>
            </a:pPr>
            <a:r>
              <a:rPr lang="en-US" sz="1500" b="1" kern="1200" dirty="0">
                <a:solidFill>
                  <a:srgbClr val="EEECE1">
                    <a:lumMod val="50000"/>
                  </a:srgbClr>
                </a:solidFill>
                <a:latin typeface="Century Gothic" panose="020F0302020204030204"/>
                <a:ea typeface="+mn-ea"/>
                <a:cs typeface="+mn-cs"/>
              </a:rPr>
              <a:t>$2.00B</a:t>
            </a:r>
          </a:p>
        </p:txBody>
      </p:sp>
      <p:sp>
        <p:nvSpPr>
          <p:cNvPr id="10" name="TextBox 9">
            <a:extLst>
              <a:ext uri="{FF2B5EF4-FFF2-40B4-BE49-F238E27FC236}">
                <a16:creationId xmlns:a16="http://schemas.microsoft.com/office/drawing/2014/main" id="{5A14FF1B-8BEC-4A5D-80E7-611A5610D54E}"/>
              </a:ext>
            </a:extLst>
          </p:cNvPr>
          <p:cNvSpPr txBox="1"/>
          <p:nvPr/>
        </p:nvSpPr>
        <p:spPr>
          <a:xfrm>
            <a:off x="2145104" y="2531702"/>
            <a:ext cx="1440180" cy="230832"/>
          </a:xfrm>
          <a:prstGeom prst="rect">
            <a:avLst/>
          </a:prstGeom>
          <a:noFill/>
        </p:spPr>
        <p:txBody>
          <a:bodyPr vert="horz" wrap="square" lIns="0" tIns="0" rIns="0" bIns="0" rtlCol="0">
            <a:spAutoFit/>
          </a:bodyPr>
          <a:lstStyle/>
          <a:p>
            <a:pPr algn="ctr" defTabSz="685800">
              <a:spcBef>
                <a:spcPts val="150"/>
              </a:spcBef>
              <a:buClrTx/>
              <a:buSzPct val="100000"/>
            </a:pPr>
            <a:r>
              <a:rPr lang="en-US" sz="1500" b="1" kern="1200" dirty="0">
                <a:solidFill>
                  <a:srgbClr val="0A3161">
                    <a:lumMod val="40000"/>
                    <a:lumOff val="60000"/>
                  </a:srgbClr>
                </a:solidFill>
                <a:latin typeface="Century Gothic" panose="020F0302020204030204"/>
                <a:ea typeface="+mn-ea"/>
                <a:cs typeface="+mn-cs"/>
              </a:rPr>
              <a:t>$2.75B</a:t>
            </a:r>
          </a:p>
        </p:txBody>
      </p:sp>
      <p:sp>
        <p:nvSpPr>
          <p:cNvPr id="12" name="TextBox 11">
            <a:extLst>
              <a:ext uri="{FF2B5EF4-FFF2-40B4-BE49-F238E27FC236}">
                <a16:creationId xmlns:a16="http://schemas.microsoft.com/office/drawing/2014/main" id="{8186A4F6-8283-4B49-AD3C-173B6B6269DF}"/>
              </a:ext>
            </a:extLst>
          </p:cNvPr>
          <p:cNvSpPr txBox="1"/>
          <p:nvPr/>
        </p:nvSpPr>
        <p:spPr>
          <a:xfrm>
            <a:off x="5115074" y="2531702"/>
            <a:ext cx="1440180" cy="230832"/>
          </a:xfrm>
          <a:prstGeom prst="rect">
            <a:avLst/>
          </a:prstGeom>
          <a:noFill/>
        </p:spPr>
        <p:txBody>
          <a:bodyPr vert="horz" wrap="square" lIns="0" tIns="0" rIns="0" bIns="0" rtlCol="0">
            <a:spAutoFit/>
          </a:bodyPr>
          <a:lstStyle/>
          <a:p>
            <a:pPr algn="ctr" defTabSz="685800">
              <a:spcBef>
                <a:spcPts val="150"/>
              </a:spcBef>
              <a:buClrTx/>
              <a:buSzPct val="100000"/>
            </a:pPr>
            <a:r>
              <a:rPr lang="en-US" sz="1500" b="1" kern="1200" dirty="0">
                <a:solidFill>
                  <a:prstClr val="white">
                    <a:lumMod val="50000"/>
                  </a:prstClr>
                </a:solidFill>
                <a:latin typeface="Century Gothic" panose="020F0302020204030204"/>
                <a:ea typeface="+mn-ea"/>
                <a:cs typeface="+mn-cs"/>
              </a:rPr>
              <a:t>$1.00B</a:t>
            </a:r>
          </a:p>
        </p:txBody>
      </p:sp>
      <p:sp>
        <p:nvSpPr>
          <p:cNvPr id="13" name="Rectangle 12">
            <a:extLst>
              <a:ext uri="{FF2B5EF4-FFF2-40B4-BE49-F238E27FC236}">
                <a16:creationId xmlns:a16="http://schemas.microsoft.com/office/drawing/2014/main" id="{D27F9EC6-DE37-4802-8116-2C5D6D8AA956}"/>
              </a:ext>
            </a:extLst>
          </p:cNvPr>
          <p:cNvSpPr/>
          <p:nvPr/>
        </p:nvSpPr>
        <p:spPr>
          <a:xfrm>
            <a:off x="569407" y="2881011"/>
            <a:ext cx="1508760" cy="1835118"/>
          </a:xfrm>
          <a:prstGeom prst="rect">
            <a:avLst/>
          </a:prstGeom>
        </p:spPr>
        <p:txBody>
          <a:bodyPr wrap="square">
            <a:spAutoFit/>
          </a:bodyPr>
          <a:lstStyle/>
          <a:p>
            <a:pPr algn="ctr" defTabSz="685800">
              <a:buClrTx/>
            </a:pPr>
            <a:r>
              <a:rPr lang="en-US" sz="900" b="1" i="1" kern="1200" dirty="0">
                <a:solidFill>
                  <a:srgbClr val="0A3161"/>
                </a:solidFill>
                <a:latin typeface="Century Gothic" panose="020F0302020204030204"/>
                <a:ea typeface="+mn-ea"/>
                <a:cs typeface="+mn-cs"/>
              </a:rPr>
              <a:t>Title I - Broadband Equity, Access &amp; Deployment Program</a:t>
            </a:r>
          </a:p>
          <a:p>
            <a:pPr algn="ctr" defTabSz="685800">
              <a:buClrTx/>
            </a:pPr>
            <a:r>
              <a:rPr lang="en-US" sz="900" b="1" i="1" kern="1200" dirty="0">
                <a:solidFill>
                  <a:srgbClr val="0A3161"/>
                </a:solidFill>
                <a:latin typeface="Century Gothic" panose="020F0302020204030204"/>
                <a:ea typeface="+mn-ea"/>
                <a:cs typeface="+mn-cs"/>
              </a:rPr>
              <a:t> </a:t>
            </a:r>
          </a:p>
          <a:p>
            <a:pPr algn="ctr" defTabSz="685800">
              <a:buClrTx/>
            </a:pPr>
            <a:r>
              <a:rPr lang="en-US" sz="900" kern="1200" dirty="0">
                <a:solidFill>
                  <a:srgbClr val="EEECE1">
                    <a:lumMod val="25000"/>
                  </a:srgbClr>
                </a:solidFill>
                <a:latin typeface="Century Gothic" panose="020F0302020204030204"/>
                <a:ea typeface="Times New Roman" panose="02020603050405020304" pitchFamily="18" charset="0"/>
                <a:cs typeface="+mn-cs"/>
              </a:rPr>
              <a:t>Formula-based grant program for U.S. states and territories. BEAD aims to close the access gap for unserved &amp; underserved areas of the country. </a:t>
            </a:r>
            <a:endParaRPr lang="en-US" sz="525" b="1" kern="1200" dirty="0">
              <a:solidFill>
                <a:srgbClr val="EEECE1">
                  <a:lumMod val="25000"/>
                </a:srgbClr>
              </a:solidFill>
              <a:latin typeface="Century Gothic" panose="020F0302020204030204"/>
              <a:ea typeface="+mn-ea"/>
              <a:cs typeface="+mn-cs"/>
            </a:endParaRPr>
          </a:p>
          <a:p>
            <a:pPr algn="ctr" defTabSz="685800">
              <a:buClrTx/>
            </a:pPr>
            <a:endParaRPr lang="en-US" sz="525" b="1" kern="1200" dirty="0">
              <a:solidFill>
                <a:srgbClr val="EEECE1">
                  <a:lumMod val="25000"/>
                </a:srgbClr>
              </a:solidFill>
              <a:latin typeface="Century Gothic" panose="020F0302020204030204"/>
              <a:ea typeface="+mn-ea"/>
              <a:cs typeface="+mn-cs"/>
            </a:endParaRPr>
          </a:p>
        </p:txBody>
      </p:sp>
      <p:sp>
        <p:nvSpPr>
          <p:cNvPr id="15" name="Rectangle 14">
            <a:extLst>
              <a:ext uri="{FF2B5EF4-FFF2-40B4-BE49-F238E27FC236}">
                <a16:creationId xmlns:a16="http://schemas.microsoft.com/office/drawing/2014/main" id="{17CCDE24-0E16-49D2-A55A-B3C61F8255F4}"/>
              </a:ext>
            </a:extLst>
          </p:cNvPr>
          <p:cNvSpPr/>
          <p:nvPr/>
        </p:nvSpPr>
        <p:spPr>
          <a:xfrm>
            <a:off x="2119383" y="2881011"/>
            <a:ext cx="1577340" cy="1615827"/>
          </a:xfrm>
          <a:prstGeom prst="rect">
            <a:avLst/>
          </a:prstGeom>
        </p:spPr>
        <p:txBody>
          <a:bodyPr wrap="square">
            <a:spAutoFit/>
          </a:bodyPr>
          <a:lstStyle/>
          <a:p>
            <a:pPr algn="ctr" defTabSz="685800">
              <a:buClrTx/>
            </a:pPr>
            <a:r>
              <a:rPr lang="en-US" sz="900" b="1" i="1" kern="1200" dirty="0">
                <a:solidFill>
                  <a:srgbClr val="0A3161">
                    <a:lumMod val="40000"/>
                    <a:lumOff val="60000"/>
                  </a:srgbClr>
                </a:solidFill>
                <a:latin typeface="Century Gothic" panose="020F0302020204030204"/>
                <a:ea typeface="+mn-ea"/>
                <a:cs typeface="+mn-cs"/>
              </a:rPr>
              <a:t>Title III – Digital Equity Act</a:t>
            </a:r>
          </a:p>
          <a:p>
            <a:pPr algn="ctr" defTabSz="685800">
              <a:buClrTx/>
            </a:pPr>
            <a:endParaRPr lang="en-US" sz="900" kern="1200" dirty="0">
              <a:solidFill>
                <a:srgbClr val="EEECE1">
                  <a:lumMod val="25000"/>
                </a:srgbClr>
              </a:solidFill>
              <a:latin typeface="Century Gothic" panose="020F0302020204030204"/>
              <a:ea typeface="Times New Roman" panose="02020603050405020304" pitchFamily="18" charset="0"/>
              <a:cs typeface="+mn-cs"/>
            </a:endParaRPr>
          </a:p>
          <a:p>
            <a:pPr algn="ctr" defTabSz="685800">
              <a:buClrTx/>
            </a:pPr>
            <a:r>
              <a:rPr lang="en-US" sz="900" kern="1200" dirty="0">
                <a:solidFill>
                  <a:srgbClr val="EEECE1">
                    <a:lumMod val="25000"/>
                  </a:srgbClr>
                </a:solidFill>
                <a:latin typeface="Century Gothic" panose="020F0302020204030204"/>
                <a:ea typeface="Times New Roman" panose="02020603050405020304" pitchFamily="18" charset="0"/>
                <a:cs typeface="+mn-cs"/>
              </a:rPr>
              <a:t>Three programs, established for planning &amp; implementation of programs that promote </a:t>
            </a:r>
            <a:r>
              <a:rPr lang="en-US" sz="900" kern="1200" dirty="0">
                <a:solidFill>
                  <a:srgbClr val="EEECE1">
                    <a:lumMod val="25000"/>
                  </a:srgbClr>
                </a:solidFill>
                <a:latin typeface="Century Gothic" panose="020F0302020204030204"/>
                <a:ea typeface="+mn-ea"/>
                <a:cs typeface="+mn-cs"/>
              </a:rPr>
              <a:t>digital equity, support digital inclusion activities, and build capacity related to the adoption of broadband. </a:t>
            </a:r>
          </a:p>
        </p:txBody>
      </p:sp>
      <p:sp>
        <p:nvSpPr>
          <p:cNvPr id="16" name="Rectangle 15">
            <a:extLst>
              <a:ext uri="{FF2B5EF4-FFF2-40B4-BE49-F238E27FC236}">
                <a16:creationId xmlns:a16="http://schemas.microsoft.com/office/drawing/2014/main" id="{0DB59B65-ECBF-45EC-AFD2-54CF2D089904}"/>
              </a:ext>
            </a:extLst>
          </p:cNvPr>
          <p:cNvSpPr/>
          <p:nvPr/>
        </p:nvSpPr>
        <p:spPr>
          <a:xfrm>
            <a:off x="5115074" y="2881011"/>
            <a:ext cx="1440180" cy="1892826"/>
          </a:xfrm>
          <a:prstGeom prst="rect">
            <a:avLst/>
          </a:prstGeom>
        </p:spPr>
        <p:txBody>
          <a:bodyPr wrap="square">
            <a:spAutoFit/>
          </a:bodyPr>
          <a:lstStyle/>
          <a:p>
            <a:pPr algn="ctr" defTabSz="685800">
              <a:buClrTx/>
            </a:pPr>
            <a:r>
              <a:rPr lang="en-US" sz="900" b="1" i="1" kern="1200" dirty="0">
                <a:solidFill>
                  <a:prstClr val="white">
                    <a:lumMod val="50000"/>
                  </a:prstClr>
                </a:solidFill>
                <a:latin typeface="Century Gothic" panose="020F0302020204030204"/>
                <a:ea typeface="+mn-ea"/>
                <a:cs typeface="+mn-cs"/>
              </a:rPr>
              <a:t>Title IV - Enabling Middle Mile Broadband Infrastructure</a:t>
            </a:r>
            <a:endParaRPr lang="en-US" sz="900" kern="1200" dirty="0">
              <a:solidFill>
                <a:prstClr val="white">
                  <a:lumMod val="50000"/>
                </a:prstClr>
              </a:solidFill>
              <a:latin typeface="Century Gothic" panose="020F0302020204030204"/>
              <a:ea typeface="+mn-ea"/>
              <a:cs typeface="+mn-cs"/>
            </a:endParaRPr>
          </a:p>
          <a:p>
            <a:pPr algn="ctr" defTabSz="685800">
              <a:buClrTx/>
            </a:pPr>
            <a:endParaRPr lang="en-US" sz="900" kern="1200" dirty="0">
              <a:solidFill>
                <a:srgbClr val="EEECE1">
                  <a:lumMod val="25000"/>
                </a:srgbClr>
              </a:solidFill>
              <a:latin typeface="Century Gothic" panose="020F0302020204030204"/>
              <a:ea typeface="+mn-ea"/>
              <a:cs typeface="+mn-cs"/>
            </a:endParaRPr>
          </a:p>
          <a:p>
            <a:pPr algn="ctr" defTabSz="685800">
              <a:buClrTx/>
            </a:pPr>
            <a:r>
              <a:rPr lang="en-US" sz="900" kern="1200" dirty="0">
                <a:solidFill>
                  <a:srgbClr val="EEECE1">
                    <a:lumMod val="25000"/>
                  </a:srgbClr>
                </a:solidFill>
                <a:latin typeface="Century Gothic" panose="020F0302020204030204"/>
                <a:ea typeface="+mn-ea"/>
                <a:cs typeface="+mn-cs"/>
              </a:rPr>
              <a:t>Provides funding to extend middle mile capacity to reduce cost of serving </a:t>
            </a:r>
            <a:r>
              <a:rPr lang="en-US" sz="900" kern="1200" dirty="0">
                <a:solidFill>
                  <a:srgbClr val="575454"/>
                </a:solidFill>
                <a:latin typeface="Century Gothic" panose="020F0302020204030204"/>
                <a:ea typeface="+mn-ea"/>
                <a:cs typeface="+mn-cs"/>
              </a:rPr>
              <a:t>unserved and underserved areas and </a:t>
            </a:r>
            <a:r>
              <a:rPr lang="en-US" sz="900" kern="1200" dirty="0">
                <a:solidFill>
                  <a:srgbClr val="EEECE1">
                    <a:lumMod val="25000"/>
                  </a:srgbClr>
                </a:solidFill>
                <a:latin typeface="Century Gothic" panose="020F0302020204030204"/>
                <a:ea typeface="+mn-ea"/>
                <a:cs typeface="+mn-cs"/>
              </a:rPr>
              <a:t>enhance network resilience. </a:t>
            </a:r>
            <a:endParaRPr lang="en-US" sz="900" kern="1200" dirty="0">
              <a:solidFill>
                <a:srgbClr val="EEECE1">
                  <a:lumMod val="25000"/>
                </a:srgbClr>
              </a:solidFill>
              <a:latin typeface="Century Gothic" panose="020F0302020204030204"/>
              <a:ea typeface="Calibri" panose="020F0502020204030204" pitchFamily="34" charset="0"/>
              <a:cs typeface="+mn-cs"/>
            </a:endParaRPr>
          </a:p>
        </p:txBody>
      </p:sp>
      <p:cxnSp>
        <p:nvCxnSpPr>
          <p:cNvPr id="17" name="Straight Connector 16">
            <a:extLst>
              <a:ext uri="{FF2B5EF4-FFF2-40B4-BE49-F238E27FC236}">
                <a16:creationId xmlns:a16="http://schemas.microsoft.com/office/drawing/2014/main" id="{6BEFA10E-C4C8-4070-89CA-E3585791C183}"/>
              </a:ext>
            </a:extLst>
          </p:cNvPr>
          <p:cNvCxnSpPr>
            <a:cxnSpLocks/>
          </p:cNvCxnSpPr>
          <p:nvPr/>
        </p:nvCxnSpPr>
        <p:spPr>
          <a:xfrm>
            <a:off x="569407" y="2387759"/>
            <a:ext cx="1508760" cy="0"/>
          </a:xfrm>
          <a:prstGeom prst="line">
            <a:avLst/>
          </a:prstGeom>
          <a:ln w="19050" cap="flat" cmpd="sng" algn="ctr">
            <a:solidFill>
              <a:srgbClr val="1E4E7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6F91CA-D037-40BA-888C-B7D9431EF024}"/>
              </a:ext>
            </a:extLst>
          </p:cNvPr>
          <p:cNvCxnSpPr/>
          <p:nvPr/>
        </p:nvCxnSpPr>
        <p:spPr>
          <a:xfrm>
            <a:off x="2146351" y="2387759"/>
            <a:ext cx="1440180" cy="0"/>
          </a:xfrm>
          <a:prstGeom prst="line">
            <a:avLst/>
          </a:prstGeom>
          <a:ln w="19050" cap="flat" cmpd="sng" algn="ctr">
            <a:solidFill>
              <a:schemeClr val="accent1">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204C10C-333B-4FAE-A81A-541A7086A83E}"/>
              </a:ext>
            </a:extLst>
          </p:cNvPr>
          <p:cNvCxnSpPr/>
          <p:nvPr/>
        </p:nvCxnSpPr>
        <p:spPr>
          <a:xfrm>
            <a:off x="3627283" y="2387759"/>
            <a:ext cx="1440180" cy="0"/>
          </a:xfrm>
          <a:prstGeom prst="line">
            <a:avLst/>
          </a:prstGeom>
          <a:ln w="19050" cap="flat" cmpd="sng" algn="ctr">
            <a:solidFill>
              <a:schemeClr val="bg2">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40A7911-5422-46DF-A3FC-50F92E04703E}"/>
              </a:ext>
            </a:extLst>
          </p:cNvPr>
          <p:cNvCxnSpPr/>
          <p:nvPr/>
        </p:nvCxnSpPr>
        <p:spPr>
          <a:xfrm>
            <a:off x="5115073" y="2387759"/>
            <a:ext cx="1440180" cy="0"/>
          </a:xfrm>
          <a:prstGeom prst="line">
            <a:avLst/>
          </a:prstGeom>
          <a:ln w="190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8D844CA-EDC3-416C-9604-465096B38BBD}"/>
              </a:ext>
            </a:extLst>
          </p:cNvPr>
          <p:cNvSpPr txBox="1"/>
          <p:nvPr/>
        </p:nvSpPr>
        <p:spPr>
          <a:xfrm>
            <a:off x="563680" y="2002465"/>
            <a:ext cx="1508760" cy="276999"/>
          </a:xfrm>
          <a:prstGeom prst="rect">
            <a:avLst/>
          </a:prstGeom>
          <a:noFill/>
        </p:spPr>
        <p:txBody>
          <a:bodyPr vert="horz" wrap="square" lIns="0" tIns="0" rIns="0" bIns="0" rtlCol="0">
            <a:spAutoFit/>
          </a:bodyPr>
          <a:lstStyle/>
          <a:p>
            <a:pPr algn="ctr" defTabSz="685800">
              <a:spcBef>
                <a:spcPts val="150"/>
              </a:spcBef>
              <a:buClrTx/>
              <a:buSzPct val="100000"/>
            </a:pPr>
            <a:r>
              <a:rPr lang="en-US" sz="1800" kern="1200" dirty="0">
                <a:solidFill>
                  <a:srgbClr val="0A3161"/>
                </a:solidFill>
                <a:latin typeface="Century Gothic" panose="020F0302020204030204"/>
                <a:ea typeface="+mn-ea"/>
                <a:cs typeface="+mn-cs"/>
              </a:rPr>
              <a:t>BEAD</a:t>
            </a:r>
          </a:p>
        </p:txBody>
      </p:sp>
      <p:sp>
        <p:nvSpPr>
          <p:cNvPr id="22" name="TextBox 21">
            <a:extLst>
              <a:ext uri="{FF2B5EF4-FFF2-40B4-BE49-F238E27FC236}">
                <a16:creationId xmlns:a16="http://schemas.microsoft.com/office/drawing/2014/main" id="{8BD7921B-9D1B-4261-9858-C4A4FEB98C00}"/>
              </a:ext>
            </a:extLst>
          </p:cNvPr>
          <p:cNvSpPr txBox="1"/>
          <p:nvPr/>
        </p:nvSpPr>
        <p:spPr>
          <a:xfrm>
            <a:off x="2174179" y="1920983"/>
            <a:ext cx="1440180" cy="461665"/>
          </a:xfrm>
          <a:prstGeom prst="rect">
            <a:avLst/>
          </a:prstGeom>
          <a:noFill/>
        </p:spPr>
        <p:txBody>
          <a:bodyPr vert="horz" wrap="square" lIns="0" tIns="0" rIns="0" bIns="0" rtlCol="0">
            <a:spAutoFit/>
          </a:bodyPr>
          <a:lstStyle/>
          <a:p>
            <a:pPr algn="ctr" defTabSz="685800">
              <a:spcBef>
                <a:spcPts val="150"/>
              </a:spcBef>
              <a:buClrTx/>
              <a:buSzPct val="100000"/>
            </a:pPr>
            <a:r>
              <a:rPr lang="en-US" sz="1500" kern="1200" dirty="0">
                <a:solidFill>
                  <a:srgbClr val="0A3161">
                    <a:lumMod val="40000"/>
                    <a:lumOff val="60000"/>
                  </a:srgbClr>
                </a:solidFill>
                <a:latin typeface="Century Gothic" panose="020F0302020204030204"/>
                <a:ea typeface="+mn-ea"/>
                <a:cs typeface="+mn-cs"/>
              </a:rPr>
              <a:t>DIGITAL </a:t>
            </a:r>
            <a:br>
              <a:rPr lang="en-US" sz="1500" kern="1200" dirty="0">
                <a:solidFill>
                  <a:srgbClr val="0A3161">
                    <a:lumMod val="40000"/>
                    <a:lumOff val="60000"/>
                  </a:srgbClr>
                </a:solidFill>
                <a:latin typeface="Century Gothic" panose="020F0302020204030204"/>
                <a:ea typeface="+mn-ea"/>
                <a:cs typeface="+mn-cs"/>
              </a:rPr>
            </a:br>
            <a:r>
              <a:rPr lang="en-US" sz="1500" kern="1200" dirty="0">
                <a:solidFill>
                  <a:srgbClr val="0A3161">
                    <a:lumMod val="40000"/>
                    <a:lumOff val="60000"/>
                  </a:srgbClr>
                </a:solidFill>
                <a:latin typeface="Century Gothic" panose="020F0302020204030204"/>
                <a:ea typeface="+mn-ea"/>
                <a:cs typeface="+mn-cs"/>
              </a:rPr>
              <a:t>EQUITY</a:t>
            </a:r>
          </a:p>
        </p:txBody>
      </p:sp>
      <p:sp>
        <p:nvSpPr>
          <p:cNvPr id="23" name="TextBox 22">
            <a:extLst>
              <a:ext uri="{FF2B5EF4-FFF2-40B4-BE49-F238E27FC236}">
                <a16:creationId xmlns:a16="http://schemas.microsoft.com/office/drawing/2014/main" id="{F1557B03-3F74-41D9-BCA3-865FC7EF8E93}"/>
              </a:ext>
            </a:extLst>
          </p:cNvPr>
          <p:cNvSpPr txBox="1"/>
          <p:nvPr/>
        </p:nvSpPr>
        <p:spPr>
          <a:xfrm>
            <a:off x="3627283" y="2002465"/>
            <a:ext cx="1440180" cy="276999"/>
          </a:xfrm>
          <a:prstGeom prst="rect">
            <a:avLst/>
          </a:prstGeom>
          <a:noFill/>
        </p:spPr>
        <p:txBody>
          <a:bodyPr vert="horz" wrap="square" lIns="0" tIns="0" rIns="0" bIns="0" rtlCol="0">
            <a:spAutoFit/>
          </a:bodyPr>
          <a:lstStyle/>
          <a:p>
            <a:pPr algn="ctr" defTabSz="685800">
              <a:spcBef>
                <a:spcPts val="150"/>
              </a:spcBef>
              <a:buClrTx/>
              <a:buSzPct val="100000"/>
            </a:pPr>
            <a:r>
              <a:rPr lang="en-US" sz="1800" kern="1200" dirty="0">
                <a:solidFill>
                  <a:srgbClr val="EEECE1">
                    <a:lumMod val="50000"/>
                  </a:srgbClr>
                </a:solidFill>
                <a:latin typeface="Century Gothic" panose="020F0302020204030204"/>
                <a:ea typeface="+mn-ea"/>
                <a:cs typeface="+mn-cs"/>
              </a:rPr>
              <a:t>TRIBAL</a:t>
            </a:r>
          </a:p>
        </p:txBody>
      </p:sp>
      <p:sp>
        <p:nvSpPr>
          <p:cNvPr id="24" name="TextBox 23">
            <a:extLst>
              <a:ext uri="{FF2B5EF4-FFF2-40B4-BE49-F238E27FC236}">
                <a16:creationId xmlns:a16="http://schemas.microsoft.com/office/drawing/2014/main" id="{AF2F4A9D-313E-4406-9FBE-27B77743F85F}"/>
              </a:ext>
            </a:extLst>
          </p:cNvPr>
          <p:cNvSpPr txBox="1"/>
          <p:nvPr/>
        </p:nvSpPr>
        <p:spPr>
          <a:xfrm>
            <a:off x="5115073" y="1920983"/>
            <a:ext cx="1440180" cy="461665"/>
          </a:xfrm>
          <a:prstGeom prst="rect">
            <a:avLst/>
          </a:prstGeom>
          <a:noFill/>
        </p:spPr>
        <p:txBody>
          <a:bodyPr vert="horz" wrap="square" lIns="0" tIns="0" rIns="0" bIns="0" rtlCol="0">
            <a:spAutoFit/>
          </a:bodyPr>
          <a:lstStyle/>
          <a:p>
            <a:pPr algn="ctr" defTabSz="685800">
              <a:spcBef>
                <a:spcPts val="150"/>
              </a:spcBef>
              <a:buClrTx/>
              <a:buSzPct val="100000"/>
            </a:pPr>
            <a:r>
              <a:rPr lang="en-US" sz="1500" kern="1200" dirty="0">
                <a:solidFill>
                  <a:prstClr val="white">
                    <a:lumMod val="50000"/>
                  </a:prstClr>
                </a:solidFill>
                <a:latin typeface="Century Gothic" panose="020F0302020204030204"/>
                <a:ea typeface="+mn-ea"/>
                <a:cs typeface="+mn-cs"/>
              </a:rPr>
              <a:t>MIDDLE </a:t>
            </a:r>
            <a:br>
              <a:rPr lang="en-US" sz="1500" kern="1200" dirty="0">
                <a:solidFill>
                  <a:prstClr val="white">
                    <a:lumMod val="50000"/>
                  </a:prstClr>
                </a:solidFill>
                <a:latin typeface="Century Gothic" panose="020F0302020204030204"/>
                <a:ea typeface="+mn-ea"/>
                <a:cs typeface="+mn-cs"/>
              </a:rPr>
            </a:br>
            <a:r>
              <a:rPr lang="en-US" sz="1500" kern="1200" dirty="0">
                <a:solidFill>
                  <a:prstClr val="white">
                    <a:lumMod val="50000"/>
                  </a:prstClr>
                </a:solidFill>
                <a:latin typeface="Century Gothic" panose="020F0302020204030204"/>
                <a:ea typeface="+mn-ea"/>
                <a:cs typeface="+mn-cs"/>
              </a:rPr>
              <a:t>MILE</a:t>
            </a:r>
          </a:p>
        </p:txBody>
      </p:sp>
      <p:sp>
        <p:nvSpPr>
          <p:cNvPr id="25" name="Rectangle 24">
            <a:extLst>
              <a:ext uri="{FF2B5EF4-FFF2-40B4-BE49-F238E27FC236}">
                <a16:creationId xmlns:a16="http://schemas.microsoft.com/office/drawing/2014/main" id="{EBE1B683-F90B-4EC7-80D4-DB3B6444512E}"/>
              </a:ext>
            </a:extLst>
          </p:cNvPr>
          <p:cNvSpPr/>
          <p:nvPr/>
        </p:nvSpPr>
        <p:spPr bwMode="gray">
          <a:xfrm>
            <a:off x="563680" y="1418065"/>
            <a:ext cx="6006284" cy="374714"/>
          </a:xfrm>
          <a:prstGeom prst="rect">
            <a:avLst/>
          </a:prstGeom>
          <a:solidFill>
            <a:schemeClr val="accent4"/>
          </a:solidFill>
          <a:ln w="19050" algn="ctr">
            <a:solidFill>
              <a:schemeClr val="accent4"/>
            </a:solidFill>
            <a:miter lim="800000"/>
            <a:headEnd/>
            <a:tailEnd/>
          </a:ln>
        </p:spPr>
        <p:txBody>
          <a:bodyPr wrap="square" lIns="66675" tIns="66675" rIns="66675" bIns="66675" rtlCol="0" anchor="ctr"/>
          <a:lstStyle/>
          <a:p>
            <a:pPr algn="ctr" defTabSz="685800">
              <a:lnSpc>
                <a:spcPct val="106000"/>
              </a:lnSpc>
              <a:buClrTx/>
            </a:pPr>
            <a:r>
              <a:rPr lang="en-US" sz="1350" b="1" kern="1200" dirty="0">
                <a:solidFill>
                  <a:prstClr val="white"/>
                </a:solidFill>
                <a:latin typeface="Century Gothic" panose="020F0302020204030204"/>
                <a:ea typeface="+mn-ea"/>
                <a:cs typeface="+mn-cs"/>
              </a:rPr>
              <a:t>NTIA will administer ~$48B of this new funding</a:t>
            </a:r>
          </a:p>
        </p:txBody>
      </p:sp>
      <p:sp>
        <p:nvSpPr>
          <p:cNvPr id="11" name="TextBox 10">
            <a:extLst>
              <a:ext uri="{FF2B5EF4-FFF2-40B4-BE49-F238E27FC236}">
                <a16:creationId xmlns:a16="http://schemas.microsoft.com/office/drawing/2014/main" id="{F7F1FA97-8DBA-4022-9A54-0C4D90D9D2E1}"/>
              </a:ext>
            </a:extLst>
          </p:cNvPr>
          <p:cNvSpPr txBox="1"/>
          <p:nvPr/>
        </p:nvSpPr>
        <p:spPr>
          <a:xfrm>
            <a:off x="2599182" y="4743437"/>
            <a:ext cx="5541264" cy="369332"/>
          </a:xfrm>
          <a:prstGeom prst="rect">
            <a:avLst/>
          </a:prstGeom>
          <a:noFill/>
        </p:spPr>
        <p:txBody>
          <a:bodyPr wrap="square" rtlCol="0">
            <a:spAutoFit/>
          </a:bodyPr>
          <a:lstStyle/>
          <a:p>
            <a:pPr defTabSz="685800">
              <a:buClrTx/>
            </a:pPr>
            <a:r>
              <a:rPr lang="en-US" sz="900" i="1" kern="1200" dirty="0">
                <a:solidFill>
                  <a:srgbClr val="575454"/>
                </a:solidFill>
                <a:latin typeface="Century Gothic" panose="020F0302020204030204"/>
                <a:ea typeface="+mn-ea"/>
                <a:cs typeface="+mn-cs"/>
              </a:rPr>
              <a:t>* Infrastructure Investment and Jobs Act, Division F, Pub. L. 117-58 (Nov. 15, 2021)  </a:t>
            </a:r>
          </a:p>
          <a:p>
            <a:pPr defTabSz="685800">
              <a:buClrTx/>
            </a:pPr>
            <a:r>
              <a:rPr lang="en-US" sz="900" i="1" kern="1200" dirty="0">
                <a:solidFill>
                  <a:srgbClr val="575454"/>
                </a:solidFill>
                <a:latin typeface="Century Gothic" panose="020F0302020204030204"/>
                <a:ea typeface="+mn-ea"/>
                <a:cs typeface="+mn-cs"/>
              </a:rPr>
              <a:t>Note: funding amounts inclusive of all administrative set-asides</a:t>
            </a:r>
          </a:p>
        </p:txBody>
      </p:sp>
      <p:sp>
        <p:nvSpPr>
          <p:cNvPr id="34" name="Rectangle 33">
            <a:extLst>
              <a:ext uri="{FF2B5EF4-FFF2-40B4-BE49-F238E27FC236}">
                <a16:creationId xmlns:a16="http://schemas.microsoft.com/office/drawing/2014/main" id="{2F31B81B-5AE9-49AD-AE23-07AA4D3650D2}"/>
              </a:ext>
            </a:extLst>
          </p:cNvPr>
          <p:cNvSpPr/>
          <p:nvPr/>
        </p:nvSpPr>
        <p:spPr bwMode="gray">
          <a:xfrm>
            <a:off x="6654225" y="1413862"/>
            <a:ext cx="1938529" cy="374714"/>
          </a:xfrm>
          <a:prstGeom prst="rect">
            <a:avLst/>
          </a:prstGeom>
          <a:solidFill>
            <a:srgbClr val="767171"/>
          </a:solidFill>
          <a:ln w="19050" algn="ctr">
            <a:noFill/>
            <a:miter lim="800000"/>
            <a:headEnd/>
            <a:tailEnd/>
          </a:ln>
          <a:extLst>
            <a:ext uri="{91240B29-F687-4F45-9708-019B960494DF}">
              <a14:hiddenLine xmlns:a14="http://schemas.microsoft.com/office/drawing/2010/main" w="19050" algn="ctr">
                <a:solidFill>
                  <a:schemeClr val="accent4"/>
                </a:solidFill>
                <a:miter lim="800000"/>
                <a:headEnd/>
                <a:tailEnd/>
              </a14:hiddenLine>
            </a:ext>
          </a:extLst>
        </p:spPr>
        <p:txBody>
          <a:bodyPr wrap="square" lIns="66675" tIns="66675" rIns="66675" bIns="66675" rtlCol="0" anchor="ctr"/>
          <a:lstStyle/>
          <a:p>
            <a:pPr algn="ctr" defTabSz="685800">
              <a:lnSpc>
                <a:spcPct val="106000"/>
              </a:lnSpc>
              <a:buClrTx/>
            </a:pPr>
            <a:r>
              <a:rPr lang="en-US" sz="1200" b="1" kern="1200" dirty="0">
                <a:solidFill>
                  <a:prstClr val="white"/>
                </a:solidFill>
                <a:latin typeface="Century Gothic" panose="020F0302020204030204"/>
                <a:ea typeface="+mn-ea"/>
                <a:cs typeface="+mn-cs"/>
              </a:rPr>
              <a:t>FCC to administer ~$14B</a:t>
            </a:r>
            <a:endParaRPr lang="en-US" sz="1200" kern="1200" dirty="0">
              <a:solidFill>
                <a:prstClr val="white"/>
              </a:solidFill>
              <a:latin typeface="Century Gothic" panose="020F0302020204030204"/>
              <a:ea typeface="+mn-ea"/>
              <a:cs typeface="+mn-cs"/>
            </a:endParaRPr>
          </a:p>
        </p:txBody>
      </p:sp>
      <p:sp>
        <p:nvSpPr>
          <p:cNvPr id="35" name="TextBox 34">
            <a:extLst>
              <a:ext uri="{FF2B5EF4-FFF2-40B4-BE49-F238E27FC236}">
                <a16:creationId xmlns:a16="http://schemas.microsoft.com/office/drawing/2014/main" id="{D5349BE0-4944-489A-A8B4-A8B1AE6AD4CC}"/>
              </a:ext>
            </a:extLst>
          </p:cNvPr>
          <p:cNvSpPr txBox="1"/>
          <p:nvPr/>
        </p:nvSpPr>
        <p:spPr>
          <a:xfrm>
            <a:off x="6805003" y="1788065"/>
            <a:ext cx="1598378" cy="230832"/>
          </a:xfrm>
          <a:prstGeom prst="rect">
            <a:avLst/>
          </a:prstGeom>
          <a:noFill/>
        </p:spPr>
        <p:txBody>
          <a:bodyPr vert="horz" wrap="square" lIns="0" tIns="0" rIns="0" bIns="0" rtlCol="0">
            <a:spAutoFit/>
          </a:bodyPr>
          <a:lstStyle/>
          <a:p>
            <a:pPr algn="ctr" defTabSz="685800">
              <a:spcBef>
                <a:spcPts val="150"/>
              </a:spcBef>
              <a:buClrTx/>
              <a:buSzPct val="100000"/>
            </a:pPr>
            <a:r>
              <a:rPr lang="en-US" sz="1500" b="1" kern="1200" dirty="0">
                <a:solidFill>
                  <a:srgbClr val="575454"/>
                </a:solidFill>
                <a:latin typeface="Century Gothic" panose="020F0302020204030204"/>
                <a:ea typeface="+mn-ea"/>
                <a:cs typeface="+mn-cs"/>
              </a:rPr>
              <a:t>$14.2B</a:t>
            </a:r>
          </a:p>
        </p:txBody>
      </p:sp>
      <p:sp>
        <p:nvSpPr>
          <p:cNvPr id="36" name="Rectangle 35">
            <a:extLst>
              <a:ext uri="{FF2B5EF4-FFF2-40B4-BE49-F238E27FC236}">
                <a16:creationId xmlns:a16="http://schemas.microsoft.com/office/drawing/2014/main" id="{4A72C039-09EF-4C08-BF0F-51C54F84ECAB}"/>
              </a:ext>
            </a:extLst>
          </p:cNvPr>
          <p:cNvSpPr/>
          <p:nvPr/>
        </p:nvSpPr>
        <p:spPr>
          <a:xfrm>
            <a:off x="6744217" y="2039087"/>
            <a:ext cx="1749708" cy="507831"/>
          </a:xfrm>
          <a:prstGeom prst="rect">
            <a:avLst/>
          </a:prstGeom>
        </p:spPr>
        <p:txBody>
          <a:bodyPr wrap="square">
            <a:spAutoFit/>
          </a:bodyPr>
          <a:lstStyle/>
          <a:p>
            <a:pPr algn="ctr" defTabSz="685800">
              <a:buClrTx/>
            </a:pPr>
            <a:r>
              <a:rPr lang="en-US" sz="900" i="1" kern="1200" dirty="0">
                <a:solidFill>
                  <a:srgbClr val="575454"/>
                </a:solidFill>
                <a:latin typeface="Century Gothic" panose="020F0302020204030204"/>
                <a:ea typeface="+mn-ea"/>
                <a:cs typeface="+mn-cs"/>
              </a:rPr>
              <a:t>For Affordable Connectivity Program, which will replace the EBB program</a:t>
            </a:r>
            <a:endParaRPr lang="en-US" sz="900" i="1" kern="1200" dirty="0">
              <a:solidFill>
                <a:srgbClr val="575454"/>
              </a:solidFill>
              <a:latin typeface="Century Gothic" panose="020F0302020204030204"/>
              <a:ea typeface="Calibri" panose="020F0502020204030204" pitchFamily="34" charset="0"/>
              <a:cs typeface="+mn-cs"/>
            </a:endParaRPr>
          </a:p>
        </p:txBody>
      </p:sp>
      <p:sp>
        <p:nvSpPr>
          <p:cNvPr id="37" name="Rectangle 36">
            <a:extLst>
              <a:ext uri="{FF2B5EF4-FFF2-40B4-BE49-F238E27FC236}">
                <a16:creationId xmlns:a16="http://schemas.microsoft.com/office/drawing/2014/main" id="{712E7645-D8DC-4904-A4D5-DBE3C7BEBE11}"/>
              </a:ext>
            </a:extLst>
          </p:cNvPr>
          <p:cNvSpPr/>
          <p:nvPr/>
        </p:nvSpPr>
        <p:spPr bwMode="gray">
          <a:xfrm>
            <a:off x="6654225" y="2595853"/>
            <a:ext cx="1938529" cy="374714"/>
          </a:xfrm>
          <a:prstGeom prst="rect">
            <a:avLst/>
          </a:prstGeom>
          <a:solidFill>
            <a:srgbClr val="767171"/>
          </a:solidFill>
          <a:ln w="19050" algn="ctr">
            <a:noFill/>
            <a:miter lim="800000"/>
            <a:headEnd/>
            <a:tailEnd/>
          </a:ln>
          <a:extLst>
            <a:ext uri="{91240B29-F687-4F45-9708-019B960494DF}">
              <a14:hiddenLine xmlns:a14="http://schemas.microsoft.com/office/drawing/2010/main" w="19050" algn="ctr">
                <a:solidFill>
                  <a:schemeClr val="accent4"/>
                </a:solidFill>
                <a:miter lim="800000"/>
                <a:headEnd/>
                <a:tailEnd/>
              </a14:hiddenLine>
            </a:ext>
          </a:extLst>
        </p:spPr>
        <p:txBody>
          <a:bodyPr wrap="square" lIns="13716" tIns="66675" rIns="13716" bIns="66675" rtlCol="0" anchor="ctr"/>
          <a:lstStyle/>
          <a:p>
            <a:pPr algn="ctr" defTabSz="685800">
              <a:lnSpc>
                <a:spcPct val="106000"/>
              </a:lnSpc>
              <a:buClrTx/>
            </a:pPr>
            <a:r>
              <a:rPr lang="en-US" sz="1200" b="1" kern="1200" dirty="0">
                <a:solidFill>
                  <a:prstClr val="white"/>
                </a:solidFill>
                <a:latin typeface="Century Gothic" panose="020F0302020204030204"/>
                <a:ea typeface="+mn-ea"/>
                <a:cs typeface="+mn-cs"/>
              </a:rPr>
              <a:t>USDA to administer $2B</a:t>
            </a:r>
            <a:endParaRPr lang="en-US" sz="1200" kern="1200" dirty="0">
              <a:solidFill>
                <a:prstClr val="white"/>
              </a:solidFill>
              <a:latin typeface="Century Gothic" panose="020F0302020204030204"/>
              <a:ea typeface="+mn-ea"/>
              <a:cs typeface="+mn-cs"/>
            </a:endParaRPr>
          </a:p>
        </p:txBody>
      </p:sp>
      <p:sp>
        <p:nvSpPr>
          <p:cNvPr id="41" name="TextBox 40">
            <a:extLst>
              <a:ext uri="{FF2B5EF4-FFF2-40B4-BE49-F238E27FC236}">
                <a16:creationId xmlns:a16="http://schemas.microsoft.com/office/drawing/2014/main" id="{BEF866AE-13B6-4363-815F-739D1B0F7224}"/>
              </a:ext>
            </a:extLst>
          </p:cNvPr>
          <p:cNvSpPr txBox="1"/>
          <p:nvPr/>
        </p:nvSpPr>
        <p:spPr>
          <a:xfrm>
            <a:off x="6805003" y="2971982"/>
            <a:ext cx="1598378" cy="230832"/>
          </a:xfrm>
          <a:prstGeom prst="rect">
            <a:avLst/>
          </a:prstGeom>
          <a:noFill/>
        </p:spPr>
        <p:txBody>
          <a:bodyPr vert="horz" wrap="square" lIns="0" tIns="0" rIns="0" bIns="0" rtlCol="0">
            <a:spAutoFit/>
          </a:bodyPr>
          <a:lstStyle/>
          <a:p>
            <a:pPr algn="ctr" defTabSz="685800">
              <a:spcBef>
                <a:spcPts val="150"/>
              </a:spcBef>
              <a:buClrTx/>
              <a:buSzPct val="100000"/>
            </a:pPr>
            <a:r>
              <a:rPr lang="en-US" sz="1500" b="1" kern="1200" dirty="0">
                <a:solidFill>
                  <a:srgbClr val="575454"/>
                </a:solidFill>
                <a:latin typeface="Century Gothic" panose="020F0302020204030204"/>
                <a:ea typeface="+mn-ea"/>
                <a:cs typeface="+mn-cs"/>
              </a:rPr>
              <a:t>$2.0B</a:t>
            </a:r>
          </a:p>
        </p:txBody>
      </p:sp>
      <p:sp>
        <p:nvSpPr>
          <p:cNvPr id="44" name="Rectangle 43">
            <a:extLst>
              <a:ext uri="{FF2B5EF4-FFF2-40B4-BE49-F238E27FC236}">
                <a16:creationId xmlns:a16="http://schemas.microsoft.com/office/drawing/2014/main" id="{ED52CD1E-F40E-4FB9-9CB1-379DA1DF8C61}"/>
              </a:ext>
            </a:extLst>
          </p:cNvPr>
          <p:cNvSpPr/>
          <p:nvPr/>
        </p:nvSpPr>
        <p:spPr>
          <a:xfrm>
            <a:off x="6744217" y="3166442"/>
            <a:ext cx="1749708" cy="230832"/>
          </a:xfrm>
          <a:prstGeom prst="rect">
            <a:avLst/>
          </a:prstGeom>
        </p:spPr>
        <p:txBody>
          <a:bodyPr wrap="square">
            <a:spAutoFit/>
          </a:bodyPr>
          <a:lstStyle/>
          <a:p>
            <a:pPr algn="ctr" defTabSz="685800">
              <a:buClrTx/>
            </a:pPr>
            <a:r>
              <a:rPr lang="en-US" sz="900" i="1" kern="1200" dirty="0">
                <a:solidFill>
                  <a:srgbClr val="575454"/>
                </a:solidFill>
                <a:latin typeface="Century Gothic" panose="020F0302020204030204"/>
                <a:ea typeface="+mn-ea"/>
                <a:cs typeface="+mn-cs"/>
              </a:rPr>
              <a:t>Via the Rural Utilities Service</a:t>
            </a:r>
            <a:endParaRPr lang="en-US" sz="900" i="1" kern="1200" dirty="0">
              <a:solidFill>
                <a:srgbClr val="575454"/>
              </a:solidFill>
              <a:latin typeface="Century Gothic" panose="020F0302020204030204"/>
              <a:ea typeface="Calibri" panose="020F0502020204030204" pitchFamily="34" charset="0"/>
              <a:cs typeface="+mn-cs"/>
            </a:endParaRPr>
          </a:p>
        </p:txBody>
      </p:sp>
      <p:sp>
        <p:nvSpPr>
          <p:cNvPr id="45" name="Rectangle 44">
            <a:extLst>
              <a:ext uri="{FF2B5EF4-FFF2-40B4-BE49-F238E27FC236}">
                <a16:creationId xmlns:a16="http://schemas.microsoft.com/office/drawing/2014/main" id="{F87C2D36-2BA6-45D7-91CC-DB858439A279}"/>
              </a:ext>
            </a:extLst>
          </p:cNvPr>
          <p:cNvSpPr/>
          <p:nvPr/>
        </p:nvSpPr>
        <p:spPr>
          <a:xfrm>
            <a:off x="6661084" y="1788576"/>
            <a:ext cx="1923806" cy="757199"/>
          </a:xfrm>
          <a:prstGeom prst="rect">
            <a:avLst/>
          </a:prstGeom>
          <a:noFill/>
          <a:ln w="15875" cap="flat" cmpd="sng" algn="ctr">
            <a:solidFill>
              <a:srgbClr val="76717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entury Gothic" panose="020F0302020204030204"/>
            </a:endParaRPr>
          </a:p>
        </p:txBody>
      </p:sp>
      <p:sp>
        <p:nvSpPr>
          <p:cNvPr id="46" name="Rectangle 45">
            <a:extLst>
              <a:ext uri="{FF2B5EF4-FFF2-40B4-BE49-F238E27FC236}">
                <a16:creationId xmlns:a16="http://schemas.microsoft.com/office/drawing/2014/main" id="{55222A3A-4B32-479D-AA6A-C5B6F82B4A60}"/>
              </a:ext>
            </a:extLst>
          </p:cNvPr>
          <p:cNvSpPr/>
          <p:nvPr/>
        </p:nvSpPr>
        <p:spPr>
          <a:xfrm>
            <a:off x="6661084" y="2965807"/>
            <a:ext cx="1923806" cy="408385"/>
          </a:xfrm>
          <a:prstGeom prst="rect">
            <a:avLst/>
          </a:prstGeom>
          <a:noFill/>
          <a:ln w="15875" cap="flat" cmpd="sng" algn="ctr">
            <a:solidFill>
              <a:srgbClr val="76717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entury Gothic" panose="020F0302020204030204"/>
            </a:endParaRPr>
          </a:p>
        </p:txBody>
      </p:sp>
      <p:sp>
        <p:nvSpPr>
          <p:cNvPr id="47" name="Rectangle 46">
            <a:extLst>
              <a:ext uri="{FF2B5EF4-FFF2-40B4-BE49-F238E27FC236}">
                <a16:creationId xmlns:a16="http://schemas.microsoft.com/office/drawing/2014/main" id="{35B6389B-A92A-4C23-812D-CCB5C9F183CE}"/>
              </a:ext>
            </a:extLst>
          </p:cNvPr>
          <p:cNvSpPr/>
          <p:nvPr/>
        </p:nvSpPr>
        <p:spPr bwMode="gray">
          <a:xfrm>
            <a:off x="6662472" y="3445446"/>
            <a:ext cx="1938529" cy="374714"/>
          </a:xfrm>
          <a:prstGeom prst="rect">
            <a:avLst/>
          </a:prstGeom>
          <a:solidFill>
            <a:srgbClr val="767171"/>
          </a:solidFill>
          <a:ln w="19050" algn="ctr">
            <a:noFill/>
            <a:miter lim="800000"/>
            <a:headEnd/>
            <a:tailEnd/>
          </a:ln>
          <a:extLst>
            <a:ext uri="{91240B29-F687-4F45-9708-019B960494DF}">
              <a14:hiddenLine xmlns:a14="http://schemas.microsoft.com/office/drawing/2010/main" w="19050" algn="ctr">
                <a:solidFill>
                  <a:schemeClr val="accent4"/>
                </a:solidFill>
                <a:miter lim="800000"/>
                <a:headEnd/>
                <a:tailEnd/>
              </a14:hiddenLine>
            </a:ext>
          </a:extLst>
        </p:spPr>
        <p:txBody>
          <a:bodyPr wrap="square" lIns="13716" tIns="66675" rIns="13716" bIns="66675" rtlCol="0" anchor="ctr"/>
          <a:lstStyle/>
          <a:p>
            <a:pPr algn="ctr" defTabSz="685800">
              <a:lnSpc>
                <a:spcPct val="106000"/>
              </a:lnSpc>
              <a:buClrTx/>
            </a:pPr>
            <a:r>
              <a:rPr lang="en-US" sz="1200" b="1" kern="1200" dirty="0">
                <a:solidFill>
                  <a:prstClr val="white"/>
                </a:solidFill>
                <a:latin typeface="Century Gothic" panose="020F0302020204030204"/>
                <a:ea typeface="+mn-ea"/>
                <a:cs typeface="+mn-cs"/>
              </a:rPr>
              <a:t>Private Activity Bonds $600M</a:t>
            </a:r>
            <a:endParaRPr lang="en-US" sz="1200" kern="1200" dirty="0">
              <a:solidFill>
                <a:prstClr val="white"/>
              </a:solidFill>
              <a:latin typeface="Century Gothic" panose="020F0302020204030204"/>
              <a:ea typeface="+mn-ea"/>
              <a:cs typeface="+mn-cs"/>
            </a:endParaRPr>
          </a:p>
        </p:txBody>
      </p:sp>
      <p:sp>
        <p:nvSpPr>
          <p:cNvPr id="48" name="TextBox 47">
            <a:extLst>
              <a:ext uri="{FF2B5EF4-FFF2-40B4-BE49-F238E27FC236}">
                <a16:creationId xmlns:a16="http://schemas.microsoft.com/office/drawing/2014/main" id="{0BC364A5-4C66-445D-AAC3-9E5A2A756611}"/>
              </a:ext>
            </a:extLst>
          </p:cNvPr>
          <p:cNvSpPr txBox="1"/>
          <p:nvPr/>
        </p:nvSpPr>
        <p:spPr>
          <a:xfrm>
            <a:off x="6813250" y="3821574"/>
            <a:ext cx="1598378" cy="230832"/>
          </a:xfrm>
          <a:prstGeom prst="rect">
            <a:avLst/>
          </a:prstGeom>
          <a:noFill/>
        </p:spPr>
        <p:txBody>
          <a:bodyPr vert="horz" wrap="square" lIns="0" tIns="0" rIns="0" bIns="0" rtlCol="0">
            <a:spAutoFit/>
          </a:bodyPr>
          <a:lstStyle/>
          <a:p>
            <a:pPr algn="ctr" defTabSz="685800">
              <a:spcBef>
                <a:spcPts val="150"/>
              </a:spcBef>
              <a:buClrTx/>
              <a:buSzPct val="100000"/>
            </a:pPr>
            <a:r>
              <a:rPr lang="en-US" sz="1500" b="1" kern="1200" dirty="0">
                <a:solidFill>
                  <a:srgbClr val="575454"/>
                </a:solidFill>
                <a:latin typeface="Century Gothic" panose="020F0302020204030204"/>
                <a:ea typeface="+mn-ea"/>
                <a:cs typeface="+mn-cs"/>
              </a:rPr>
              <a:t>$600M</a:t>
            </a:r>
          </a:p>
        </p:txBody>
      </p:sp>
      <p:sp>
        <p:nvSpPr>
          <p:cNvPr id="49" name="Rectangle 48">
            <a:extLst>
              <a:ext uri="{FF2B5EF4-FFF2-40B4-BE49-F238E27FC236}">
                <a16:creationId xmlns:a16="http://schemas.microsoft.com/office/drawing/2014/main" id="{6D23B5E5-E376-4577-A4C8-98681A72CC48}"/>
              </a:ext>
            </a:extLst>
          </p:cNvPr>
          <p:cNvSpPr/>
          <p:nvPr/>
        </p:nvSpPr>
        <p:spPr>
          <a:xfrm>
            <a:off x="6752463" y="4016035"/>
            <a:ext cx="1749708" cy="507831"/>
          </a:xfrm>
          <a:prstGeom prst="rect">
            <a:avLst/>
          </a:prstGeom>
        </p:spPr>
        <p:txBody>
          <a:bodyPr wrap="square">
            <a:spAutoFit/>
          </a:bodyPr>
          <a:lstStyle/>
          <a:p>
            <a:pPr algn="ctr" defTabSz="685800">
              <a:buClrTx/>
            </a:pPr>
            <a:r>
              <a:rPr lang="en-US" sz="900" i="1" kern="1200" dirty="0">
                <a:solidFill>
                  <a:srgbClr val="575454"/>
                </a:solidFill>
                <a:latin typeface="Century Gothic" panose="020F0302020204030204"/>
                <a:ea typeface="Calibri" panose="020F0502020204030204" pitchFamily="34" charset="0"/>
                <a:cs typeface="+mn-cs"/>
              </a:rPr>
              <a:t>Authorizes State/local gov’ts to use private activity bonds for rural broadband</a:t>
            </a:r>
          </a:p>
        </p:txBody>
      </p:sp>
      <p:sp>
        <p:nvSpPr>
          <p:cNvPr id="50" name="Rectangle 49">
            <a:extLst>
              <a:ext uri="{FF2B5EF4-FFF2-40B4-BE49-F238E27FC236}">
                <a16:creationId xmlns:a16="http://schemas.microsoft.com/office/drawing/2014/main" id="{9BD209E7-938F-4117-A907-E1C3FFBA7C98}"/>
              </a:ext>
            </a:extLst>
          </p:cNvPr>
          <p:cNvSpPr/>
          <p:nvPr/>
        </p:nvSpPr>
        <p:spPr>
          <a:xfrm>
            <a:off x="6669330" y="3815400"/>
            <a:ext cx="1923806" cy="682585"/>
          </a:xfrm>
          <a:prstGeom prst="rect">
            <a:avLst/>
          </a:prstGeom>
          <a:noFill/>
          <a:ln w="15875" cap="flat" cmpd="sng" algn="ctr">
            <a:solidFill>
              <a:srgbClr val="76717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entury Gothic" panose="020F0302020204030204"/>
            </a:endParaRPr>
          </a:p>
        </p:txBody>
      </p:sp>
    </p:spTree>
    <p:extLst>
      <p:ext uri="{BB962C8B-B14F-4D97-AF65-F5344CB8AC3E}">
        <p14:creationId xmlns:p14="http://schemas.microsoft.com/office/powerpoint/2010/main" val="319396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p:nvPr/>
        </p:nvSpPr>
        <p:spPr>
          <a:xfrm>
            <a:off x="535800" y="2168700"/>
            <a:ext cx="4036200" cy="923330"/>
          </a:xfrm>
          <a:prstGeom prst="rect">
            <a:avLst/>
          </a:prstGeom>
          <a:noFill/>
          <a:ln>
            <a:noFill/>
          </a:ln>
        </p:spPr>
        <p:txBody>
          <a:bodyPr spcFirstLastPara="1" wrap="square" lIns="0" tIns="0" rIns="0" bIns="0" anchor="t" anchorCtr="0">
            <a:spAutoFit/>
          </a:bodyPr>
          <a:lstStyle/>
          <a:p>
            <a:pPr lvl="0">
              <a:lnSpc>
                <a:spcPct val="150000"/>
              </a:lnSpc>
            </a:pPr>
            <a:r>
              <a:rPr lang="en-US" sz="1000" dirty="0">
                <a:solidFill>
                  <a:schemeClr val="dk2"/>
                </a:solidFill>
              </a:rPr>
              <a:t>Directs the Department of Housing and Community Development to develop a plan, to be known as the </a:t>
            </a:r>
            <a:r>
              <a:rPr lang="en-US" sz="1000" u="sng" dirty="0">
                <a:solidFill>
                  <a:schemeClr val="dk2"/>
                </a:solidFill>
              </a:rPr>
              <a:t>Commonwealth Digital Affordability and Cost Effectiveness Plan</a:t>
            </a:r>
            <a:r>
              <a:rPr lang="en-US" sz="1000" dirty="0">
                <a:solidFill>
                  <a:schemeClr val="dk2"/>
                </a:solidFill>
              </a:rPr>
              <a:t>, to access federal funding under the federal Infrastructure Investment and Jobs Act.</a:t>
            </a:r>
            <a:endParaRPr dirty="0">
              <a:solidFill>
                <a:schemeClr val="dk2"/>
              </a:solidFill>
            </a:endParaRPr>
          </a:p>
        </p:txBody>
      </p:sp>
      <p:sp>
        <p:nvSpPr>
          <p:cNvPr id="182" name="Google Shape;182;p19"/>
          <p:cNvSpPr txBox="1"/>
          <p:nvPr/>
        </p:nvSpPr>
        <p:spPr>
          <a:xfrm>
            <a:off x="520500" y="797825"/>
            <a:ext cx="4051500" cy="738664"/>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2400" b="1" dirty="0">
                <a:solidFill>
                  <a:schemeClr val="dk2"/>
                </a:solidFill>
                <a:latin typeface="Roboto"/>
                <a:ea typeface="Roboto"/>
                <a:cs typeface="Roboto"/>
                <a:sym typeface="Roboto"/>
              </a:rPr>
              <a:t>HB1265 &amp; SB716</a:t>
            </a:r>
          </a:p>
          <a:p>
            <a:pPr marL="0" lvl="0" indent="0" algn="l" rtl="0">
              <a:spcBef>
                <a:spcPts val="0"/>
              </a:spcBef>
              <a:spcAft>
                <a:spcPts val="0"/>
              </a:spcAft>
              <a:buNone/>
            </a:pPr>
            <a:r>
              <a:rPr lang="en" sz="2400" b="1" dirty="0">
                <a:solidFill>
                  <a:schemeClr val="dk2"/>
                </a:solidFill>
                <a:latin typeface="Roboto"/>
                <a:ea typeface="Roboto"/>
                <a:cs typeface="Roboto"/>
                <a:sym typeface="Roboto"/>
              </a:rPr>
              <a:t>Broadband Affordability Plan</a:t>
            </a:r>
            <a:endParaRPr sz="2400" b="1" dirty="0">
              <a:solidFill>
                <a:schemeClr val="dk2"/>
              </a:solidFill>
              <a:latin typeface="Roboto"/>
              <a:ea typeface="Roboto"/>
              <a:cs typeface="Roboto"/>
              <a:sym typeface="Roboto"/>
            </a:endParaRPr>
          </a:p>
        </p:txBody>
      </p:sp>
      <p:sp>
        <p:nvSpPr>
          <p:cNvPr id="183" name="Google Shape;183;p19"/>
          <p:cNvSpPr/>
          <p:nvPr/>
        </p:nvSpPr>
        <p:spPr>
          <a:xfrm>
            <a:off x="4859676" y="857245"/>
            <a:ext cx="619500" cy="6195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84" name="Google Shape;184;p19"/>
          <p:cNvSpPr/>
          <p:nvPr/>
        </p:nvSpPr>
        <p:spPr>
          <a:xfrm>
            <a:off x="4859676" y="3412581"/>
            <a:ext cx="619500" cy="6195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87" name="Google Shape;187;p19"/>
          <p:cNvSpPr txBox="1"/>
          <p:nvPr/>
        </p:nvSpPr>
        <p:spPr>
          <a:xfrm>
            <a:off x="5675294" y="788750"/>
            <a:ext cx="3086809" cy="744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rgbClr val="000000"/>
              </a:buClr>
              <a:buSzPts val="700"/>
              <a:buFont typeface="Arial"/>
              <a:buNone/>
            </a:pPr>
            <a:r>
              <a:rPr lang="en-US" sz="1200" b="1" dirty="0">
                <a:solidFill>
                  <a:schemeClr val="accent1"/>
                </a:solidFill>
                <a:latin typeface="Montserrat"/>
                <a:ea typeface="Montserrat"/>
                <a:cs typeface="Montserrat"/>
                <a:sym typeface="Montserrat"/>
              </a:rPr>
              <a:t>Components</a:t>
            </a:r>
            <a:endParaRPr sz="1200" b="1" dirty="0">
              <a:solidFill>
                <a:schemeClr val="accent1"/>
              </a:solidFill>
              <a:latin typeface="Montserrat"/>
              <a:ea typeface="Montserrat"/>
              <a:cs typeface="Montserrat"/>
              <a:sym typeface="Montserrat"/>
            </a:endParaRPr>
          </a:p>
          <a:p>
            <a:pPr lvl="0">
              <a:lnSpc>
                <a:spcPct val="150000"/>
              </a:lnSpc>
              <a:buSzPts val="700"/>
            </a:pPr>
            <a:r>
              <a:rPr lang="en-US" sz="1000" dirty="0">
                <a:solidFill>
                  <a:schemeClr val="dk2"/>
                </a:solidFill>
              </a:rPr>
              <a:t>The bill requires that the Plan include:</a:t>
            </a:r>
          </a:p>
          <a:p>
            <a:pPr marL="171450" lvl="0" indent="-171450">
              <a:lnSpc>
                <a:spcPct val="150000"/>
              </a:lnSpc>
              <a:buSzPts val="700"/>
              <a:buFont typeface="Arial" panose="020B0604020202020204" pitchFamily="34" charset="0"/>
              <a:buChar char="•"/>
            </a:pPr>
            <a:r>
              <a:rPr lang="en-US" sz="1000" dirty="0">
                <a:solidFill>
                  <a:schemeClr val="dk2"/>
                </a:solidFill>
              </a:rPr>
              <a:t>An overview of options for affordable broadband connectivity in the Commonwealth</a:t>
            </a:r>
          </a:p>
          <a:p>
            <a:pPr marL="171450" lvl="0" indent="-171450">
              <a:lnSpc>
                <a:spcPct val="150000"/>
              </a:lnSpc>
              <a:buSzPts val="700"/>
              <a:buFont typeface="Arial" panose="020B0604020202020204" pitchFamily="34" charset="0"/>
              <a:buChar char="•"/>
            </a:pPr>
            <a:r>
              <a:rPr lang="en-US" sz="1000" dirty="0">
                <a:solidFill>
                  <a:schemeClr val="dk2"/>
                </a:solidFill>
              </a:rPr>
              <a:t>Recommendations on how best to leverage federal grants addressing broadband affordability</a:t>
            </a:r>
          </a:p>
          <a:p>
            <a:pPr marL="171450" lvl="0" indent="-171450">
              <a:lnSpc>
                <a:spcPct val="150000"/>
              </a:lnSpc>
              <a:buSzPts val="700"/>
              <a:buFont typeface="Arial" panose="020B0604020202020204" pitchFamily="34" charset="0"/>
              <a:buChar char="•"/>
            </a:pPr>
            <a:r>
              <a:rPr lang="en-US" sz="1000" dirty="0">
                <a:solidFill>
                  <a:schemeClr val="dk2"/>
                </a:solidFill>
              </a:rPr>
              <a:t>Best practices for establishing a broadband affordability program, taking into account existing federal funds and programs</a:t>
            </a:r>
          </a:p>
          <a:p>
            <a:pPr marL="171450" lvl="0" indent="-171450">
              <a:lnSpc>
                <a:spcPct val="150000"/>
              </a:lnSpc>
              <a:buSzPts val="700"/>
              <a:buFont typeface="Arial" panose="020B0604020202020204" pitchFamily="34" charset="0"/>
              <a:buChar char="•"/>
            </a:pPr>
            <a:r>
              <a:rPr lang="en-US" sz="1000" dirty="0">
                <a:solidFill>
                  <a:schemeClr val="dk2"/>
                </a:solidFill>
              </a:rPr>
              <a:t>Recommendations for public outreach</a:t>
            </a:r>
            <a:endParaRPr sz="1000" i="0" u="none" strike="noStrike" cap="none" dirty="0">
              <a:solidFill>
                <a:schemeClr val="dk2"/>
              </a:solidFill>
            </a:endParaRPr>
          </a:p>
        </p:txBody>
      </p:sp>
      <p:sp>
        <p:nvSpPr>
          <p:cNvPr id="188" name="Google Shape;188;p19"/>
          <p:cNvSpPr txBox="1"/>
          <p:nvPr/>
        </p:nvSpPr>
        <p:spPr>
          <a:xfrm>
            <a:off x="5675295" y="3351150"/>
            <a:ext cx="2237400" cy="744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700"/>
              <a:buFont typeface="Arial"/>
              <a:buNone/>
            </a:pPr>
            <a:r>
              <a:rPr lang="en-US" sz="1200" b="1" dirty="0">
                <a:solidFill>
                  <a:schemeClr val="accent1"/>
                </a:solidFill>
                <a:latin typeface="Montserrat"/>
                <a:ea typeface="Montserrat"/>
                <a:cs typeface="Montserrat"/>
                <a:sym typeface="Montserrat"/>
              </a:rPr>
              <a:t>Reporting Date</a:t>
            </a:r>
            <a:endParaRPr sz="1200" b="1" dirty="0">
              <a:solidFill>
                <a:schemeClr val="accent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700"/>
              <a:buFont typeface="Arial"/>
              <a:buNone/>
            </a:pPr>
            <a:r>
              <a:rPr lang="en" sz="1000" i="0" u="none" strike="noStrike" cap="none" dirty="0">
                <a:solidFill>
                  <a:schemeClr val="dk2"/>
                </a:solidFill>
              </a:rPr>
              <a:t>Due to Governor and General Assembly by December 1, 2022.</a:t>
            </a:r>
            <a:endParaRPr sz="1000" i="0" u="none" strike="noStrike" cap="none" dirty="0">
              <a:solidFill>
                <a:schemeClr val="dk2"/>
              </a:solidFill>
            </a:endParaRPr>
          </a:p>
        </p:txBody>
      </p:sp>
      <p:sp>
        <p:nvSpPr>
          <p:cNvPr id="189" name="Google Shape;189;p19"/>
          <p:cNvSpPr/>
          <p:nvPr/>
        </p:nvSpPr>
        <p:spPr>
          <a:xfrm>
            <a:off x="5086780" y="1082623"/>
            <a:ext cx="165300" cy="156300"/>
          </a:xfrm>
          <a:custGeom>
            <a:avLst/>
            <a:gdLst/>
            <a:ahLst/>
            <a:cxnLst/>
            <a:rect l="l" t="t" r="r" b="b"/>
            <a:pathLst>
              <a:path w="120000" h="120000" extrusionOk="0">
                <a:moveTo>
                  <a:pt x="120000" y="21176"/>
                </a:moveTo>
                <a:lnTo>
                  <a:pt x="72000" y="70588"/>
                </a:lnTo>
                <a:lnTo>
                  <a:pt x="51428" y="49411"/>
                </a:lnTo>
                <a:lnTo>
                  <a:pt x="99428" y="0"/>
                </a:lnTo>
                <a:lnTo>
                  <a:pt x="120000" y="21176"/>
                </a:lnTo>
                <a:close/>
                <a:moveTo>
                  <a:pt x="44571" y="56470"/>
                </a:moveTo>
                <a:lnTo>
                  <a:pt x="65142" y="77647"/>
                </a:lnTo>
                <a:lnTo>
                  <a:pt x="37714" y="84705"/>
                </a:lnTo>
                <a:lnTo>
                  <a:pt x="44571" y="56470"/>
                </a:lnTo>
                <a:close/>
                <a:moveTo>
                  <a:pt x="96000" y="63529"/>
                </a:moveTo>
                <a:lnTo>
                  <a:pt x="96000" y="120000"/>
                </a:lnTo>
                <a:lnTo>
                  <a:pt x="0" y="120000"/>
                </a:lnTo>
                <a:lnTo>
                  <a:pt x="0" y="24705"/>
                </a:lnTo>
                <a:lnTo>
                  <a:pt x="58285" y="24705"/>
                </a:lnTo>
                <a:lnTo>
                  <a:pt x="48000" y="35294"/>
                </a:lnTo>
                <a:lnTo>
                  <a:pt x="13714" y="35294"/>
                </a:lnTo>
                <a:lnTo>
                  <a:pt x="13714" y="109411"/>
                </a:lnTo>
                <a:lnTo>
                  <a:pt x="85714" y="109411"/>
                </a:lnTo>
                <a:lnTo>
                  <a:pt x="85714" y="74117"/>
                </a:lnTo>
                <a:lnTo>
                  <a:pt x="96000" y="63529"/>
                </a:lnTo>
                <a:close/>
              </a:path>
            </a:pathLst>
          </a:custGeom>
          <a:solidFill>
            <a:schemeClr val="lt1"/>
          </a:solidFill>
          <a:ln>
            <a:noFill/>
          </a:ln>
        </p:spPr>
        <p:txBody>
          <a:bodyPr spcFirstLastPara="1" wrap="square" lIns="101600" tIns="50800" rIns="101600" bIns="50800" anchor="t" anchorCtr="0">
            <a:noAutofit/>
          </a:bodyPr>
          <a:lstStyle/>
          <a:p>
            <a:pPr marL="0" marR="0" lvl="0" indent="0" algn="l" rtl="0">
              <a:lnSpc>
                <a:spcPct val="100000"/>
              </a:lnSpc>
              <a:spcBef>
                <a:spcPts val="0"/>
              </a:spcBef>
              <a:spcAft>
                <a:spcPts val="0"/>
              </a:spcAft>
              <a:buClr>
                <a:srgbClr val="000000"/>
              </a:buClr>
              <a:buFont typeface="Arial"/>
              <a:buNone/>
            </a:pPr>
            <a:endParaRPr sz="1560" b="0" i="0" u="none" strike="noStrike" cap="none">
              <a:solidFill>
                <a:srgbClr val="F8E71C"/>
              </a:solidFill>
              <a:latin typeface="Calibri"/>
              <a:ea typeface="Calibri"/>
              <a:cs typeface="Calibri"/>
              <a:sym typeface="Calibri"/>
            </a:endParaRPr>
          </a:p>
        </p:txBody>
      </p:sp>
      <p:sp>
        <p:nvSpPr>
          <p:cNvPr id="191" name="Google Shape;191;p19"/>
          <p:cNvSpPr/>
          <p:nvPr/>
        </p:nvSpPr>
        <p:spPr>
          <a:xfrm>
            <a:off x="5098472" y="3645582"/>
            <a:ext cx="141900" cy="156300"/>
          </a:xfrm>
          <a:custGeom>
            <a:avLst/>
            <a:gdLst/>
            <a:ahLst/>
            <a:cxnLst/>
            <a:rect l="l" t="t" r="r" b="b"/>
            <a:pathLst>
              <a:path w="120000" h="120000" extrusionOk="0">
                <a:moveTo>
                  <a:pt x="32359" y="64077"/>
                </a:moveTo>
                <a:cubicBezTo>
                  <a:pt x="28314" y="64077"/>
                  <a:pt x="26966" y="66407"/>
                  <a:pt x="26966" y="68737"/>
                </a:cubicBezTo>
                <a:cubicBezTo>
                  <a:pt x="26966" y="72233"/>
                  <a:pt x="28314" y="74563"/>
                  <a:pt x="32359" y="74563"/>
                </a:cubicBezTo>
                <a:cubicBezTo>
                  <a:pt x="35056" y="74563"/>
                  <a:pt x="37752" y="72233"/>
                  <a:pt x="37752" y="68737"/>
                </a:cubicBezTo>
                <a:cubicBezTo>
                  <a:pt x="37752" y="66407"/>
                  <a:pt x="35056" y="64077"/>
                  <a:pt x="32359" y="64077"/>
                </a:cubicBezTo>
                <a:close/>
                <a:moveTo>
                  <a:pt x="32359" y="45436"/>
                </a:moveTo>
                <a:cubicBezTo>
                  <a:pt x="28314" y="45436"/>
                  <a:pt x="26966" y="47766"/>
                  <a:pt x="26966" y="50097"/>
                </a:cubicBezTo>
                <a:cubicBezTo>
                  <a:pt x="26966" y="53592"/>
                  <a:pt x="28314" y="55922"/>
                  <a:pt x="32359" y="55922"/>
                </a:cubicBezTo>
                <a:cubicBezTo>
                  <a:pt x="35056" y="55922"/>
                  <a:pt x="37752" y="53592"/>
                  <a:pt x="37752" y="50097"/>
                </a:cubicBezTo>
                <a:cubicBezTo>
                  <a:pt x="37752" y="47766"/>
                  <a:pt x="35056" y="45436"/>
                  <a:pt x="32359" y="45436"/>
                </a:cubicBezTo>
                <a:close/>
                <a:moveTo>
                  <a:pt x="32359" y="25631"/>
                </a:moveTo>
                <a:cubicBezTo>
                  <a:pt x="28314" y="25631"/>
                  <a:pt x="26966" y="27961"/>
                  <a:pt x="26966" y="31456"/>
                </a:cubicBezTo>
                <a:cubicBezTo>
                  <a:pt x="26966" y="33786"/>
                  <a:pt x="28314" y="36116"/>
                  <a:pt x="32359" y="36116"/>
                </a:cubicBezTo>
                <a:cubicBezTo>
                  <a:pt x="35056" y="36116"/>
                  <a:pt x="37752" y="33786"/>
                  <a:pt x="37752" y="31456"/>
                </a:cubicBezTo>
                <a:cubicBezTo>
                  <a:pt x="37752" y="27961"/>
                  <a:pt x="35056" y="25631"/>
                  <a:pt x="32359" y="25631"/>
                </a:cubicBezTo>
                <a:close/>
                <a:moveTo>
                  <a:pt x="120000" y="75728"/>
                </a:moveTo>
                <a:cubicBezTo>
                  <a:pt x="120000" y="0"/>
                  <a:pt x="120000" y="0"/>
                  <a:pt x="120000" y="0"/>
                </a:cubicBezTo>
                <a:cubicBezTo>
                  <a:pt x="0" y="0"/>
                  <a:pt x="0" y="0"/>
                  <a:pt x="0" y="0"/>
                </a:cubicBezTo>
                <a:cubicBezTo>
                  <a:pt x="0" y="120000"/>
                  <a:pt x="0" y="120000"/>
                  <a:pt x="0" y="120000"/>
                </a:cubicBezTo>
                <a:cubicBezTo>
                  <a:pt x="68764" y="120000"/>
                  <a:pt x="68764" y="120000"/>
                  <a:pt x="68764" y="120000"/>
                </a:cubicBezTo>
                <a:cubicBezTo>
                  <a:pt x="91685" y="120000"/>
                  <a:pt x="120000" y="94368"/>
                  <a:pt x="120000" y="75728"/>
                </a:cubicBezTo>
                <a:close/>
                <a:moveTo>
                  <a:pt x="13483" y="108349"/>
                </a:moveTo>
                <a:cubicBezTo>
                  <a:pt x="13483" y="11650"/>
                  <a:pt x="13483" y="11650"/>
                  <a:pt x="13483" y="11650"/>
                </a:cubicBezTo>
                <a:cubicBezTo>
                  <a:pt x="106516" y="11650"/>
                  <a:pt x="106516" y="11650"/>
                  <a:pt x="106516" y="11650"/>
                </a:cubicBezTo>
                <a:cubicBezTo>
                  <a:pt x="106516" y="11650"/>
                  <a:pt x="106516" y="66407"/>
                  <a:pt x="106516" y="74563"/>
                </a:cubicBezTo>
                <a:cubicBezTo>
                  <a:pt x="106516" y="93203"/>
                  <a:pt x="80898" y="86213"/>
                  <a:pt x="80898" y="86213"/>
                </a:cubicBezTo>
                <a:cubicBezTo>
                  <a:pt x="80898" y="86213"/>
                  <a:pt x="88988" y="108349"/>
                  <a:pt x="68764" y="108349"/>
                </a:cubicBezTo>
                <a:cubicBezTo>
                  <a:pt x="57977" y="108349"/>
                  <a:pt x="52584" y="108349"/>
                  <a:pt x="13483" y="108349"/>
                </a:cubicBezTo>
                <a:close/>
                <a:moveTo>
                  <a:pt x="93033" y="34951"/>
                </a:moveTo>
                <a:cubicBezTo>
                  <a:pt x="45842" y="34951"/>
                  <a:pt x="45842" y="34951"/>
                  <a:pt x="45842" y="34951"/>
                </a:cubicBezTo>
                <a:cubicBezTo>
                  <a:pt x="45842" y="26796"/>
                  <a:pt x="45842" y="26796"/>
                  <a:pt x="45842" y="26796"/>
                </a:cubicBezTo>
                <a:cubicBezTo>
                  <a:pt x="93033" y="26796"/>
                  <a:pt x="93033" y="26796"/>
                  <a:pt x="93033" y="26796"/>
                </a:cubicBezTo>
                <a:lnTo>
                  <a:pt x="93033" y="34951"/>
                </a:lnTo>
                <a:close/>
                <a:moveTo>
                  <a:pt x="93033" y="54757"/>
                </a:moveTo>
                <a:cubicBezTo>
                  <a:pt x="45842" y="54757"/>
                  <a:pt x="45842" y="54757"/>
                  <a:pt x="45842" y="54757"/>
                </a:cubicBezTo>
                <a:cubicBezTo>
                  <a:pt x="45842" y="45436"/>
                  <a:pt x="45842" y="45436"/>
                  <a:pt x="45842" y="45436"/>
                </a:cubicBezTo>
                <a:cubicBezTo>
                  <a:pt x="93033" y="45436"/>
                  <a:pt x="93033" y="45436"/>
                  <a:pt x="93033" y="45436"/>
                </a:cubicBezTo>
                <a:lnTo>
                  <a:pt x="93033" y="54757"/>
                </a:lnTo>
                <a:close/>
                <a:moveTo>
                  <a:pt x="93033" y="73398"/>
                </a:moveTo>
                <a:cubicBezTo>
                  <a:pt x="45842" y="73398"/>
                  <a:pt x="45842" y="73398"/>
                  <a:pt x="45842" y="73398"/>
                </a:cubicBezTo>
                <a:cubicBezTo>
                  <a:pt x="45842" y="65242"/>
                  <a:pt x="45842" y="65242"/>
                  <a:pt x="45842" y="65242"/>
                </a:cubicBezTo>
                <a:cubicBezTo>
                  <a:pt x="93033" y="65242"/>
                  <a:pt x="93033" y="65242"/>
                  <a:pt x="93033" y="65242"/>
                </a:cubicBezTo>
                <a:lnTo>
                  <a:pt x="93033" y="73398"/>
                </a:lnTo>
                <a:close/>
              </a:path>
            </a:pathLst>
          </a:custGeom>
          <a:solidFill>
            <a:schemeClr val="lt1"/>
          </a:solidFill>
          <a:ln>
            <a:noFill/>
          </a:ln>
        </p:spPr>
        <p:txBody>
          <a:bodyPr spcFirstLastPara="1" wrap="square" lIns="101600" tIns="50800" rIns="101600" bIns="50800" anchor="t" anchorCtr="0">
            <a:noAutofit/>
          </a:bodyPr>
          <a:lstStyle/>
          <a:p>
            <a:pPr marL="0" marR="0" lvl="0" indent="0" algn="l" rtl="0">
              <a:lnSpc>
                <a:spcPct val="100000"/>
              </a:lnSpc>
              <a:spcBef>
                <a:spcPts val="0"/>
              </a:spcBef>
              <a:spcAft>
                <a:spcPts val="0"/>
              </a:spcAft>
              <a:buClr>
                <a:srgbClr val="000000"/>
              </a:buClr>
              <a:buFont typeface="Arial"/>
              <a:buNone/>
            </a:pPr>
            <a:endParaRPr sz="1560" b="0" i="0" u="none" strike="noStrike" cap="none">
              <a:solidFill>
                <a:srgbClr val="F8E71C"/>
              </a:solidFill>
              <a:latin typeface="Calibri"/>
              <a:ea typeface="Calibri"/>
              <a:cs typeface="Calibri"/>
              <a:sym typeface="Calibri"/>
            </a:endParaRPr>
          </a:p>
        </p:txBody>
      </p:sp>
      <p:sp>
        <p:nvSpPr>
          <p:cNvPr id="192" name="Google Shape;19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193" name="Google Shape;193;p19"/>
          <p:cNvSpPr txBox="1">
            <a:spLocks noGrp="1"/>
          </p:cNvSpPr>
          <p:nvPr>
            <p:ph type="sldNum" idx="3"/>
          </p:nvPr>
        </p:nvSpPr>
        <p:spPr>
          <a:xfrm>
            <a:off x="8434224" y="4575400"/>
            <a:ext cx="600900" cy="568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40823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p:nvPr/>
        </p:nvSpPr>
        <p:spPr>
          <a:xfrm>
            <a:off x="535800" y="2168700"/>
            <a:ext cx="4036200" cy="1384995"/>
          </a:xfrm>
          <a:prstGeom prst="rect">
            <a:avLst/>
          </a:prstGeom>
          <a:noFill/>
          <a:ln>
            <a:noFill/>
          </a:ln>
        </p:spPr>
        <p:txBody>
          <a:bodyPr spcFirstLastPara="1" wrap="square" lIns="0" tIns="0" rIns="0" bIns="0" anchor="t" anchorCtr="0">
            <a:spAutoFit/>
          </a:bodyPr>
          <a:lstStyle/>
          <a:p>
            <a:pPr lvl="0">
              <a:lnSpc>
                <a:spcPct val="150000"/>
              </a:lnSpc>
            </a:pPr>
            <a:r>
              <a:rPr lang="en-US" sz="1000" dirty="0">
                <a:solidFill>
                  <a:schemeClr val="dk2"/>
                </a:solidFill>
              </a:rPr>
              <a:t>Provides that the Department of Housing and Community Development shall convene a stakeholder advisory group for the purpose of evaluating local and state policies, procedures, or ordinances to facilitate the expansion of high-speed broadband service and associated infrastructure in new residential and commercial development.</a:t>
            </a:r>
            <a:endParaRPr dirty="0">
              <a:solidFill>
                <a:schemeClr val="dk2"/>
              </a:solidFill>
            </a:endParaRPr>
          </a:p>
        </p:txBody>
      </p:sp>
      <p:sp>
        <p:nvSpPr>
          <p:cNvPr id="182" name="Google Shape;182;p19"/>
          <p:cNvSpPr txBox="1"/>
          <p:nvPr/>
        </p:nvSpPr>
        <p:spPr>
          <a:xfrm>
            <a:off x="520500" y="797825"/>
            <a:ext cx="4051500" cy="1107996"/>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2400" b="1" dirty="0">
                <a:solidFill>
                  <a:schemeClr val="dk2"/>
                </a:solidFill>
                <a:latin typeface="Roboto"/>
                <a:ea typeface="Roboto"/>
                <a:cs typeface="Roboto"/>
                <a:sym typeface="Roboto"/>
              </a:rPr>
              <a:t>HB445 &amp; SB446</a:t>
            </a:r>
          </a:p>
          <a:p>
            <a:pPr marL="0" lvl="0" indent="0" algn="l" rtl="0">
              <a:spcBef>
                <a:spcPts val="0"/>
              </a:spcBef>
              <a:spcAft>
                <a:spcPts val="0"/>
              </a:spcAft>
              <a:buNone/>
            </a:pPr>
            <a:r>
              <a:rPr lang="en" sz="2400" b="1" dirty="0">
                <a:solidFill>
                  <a:schemeClr val="dk2"/>
                </a:solidFill>
                <a:latin typeface="Roboto"/>
                <a:ea typeface="Roboto"/>
                <a:cs typeface="Roboto"/>
                <a:sym typeface="Roboto"/>
              </a:rPr>
              <a:t>Broadband Service to New Development, Study</a:t>
            </a:r>
            <a:endParaRPr sz="2400" b="1" dirty="0">
              <a:solidFill>
                <a:schemeClr val="dk2"/>
              </a:solidFill>
              <a:latin typeface="Roboto"/>
              <a:ea typeface="Roboto"/>
              <a:cs typeface="Roboto"/>
              <a:sym typeface="Roboto"/>
            </a:endParaRPr>
          </a:p>
        </p:txBody>
      </p:sp>
      <p:sp>
        <p:nvSpPr>
          <p:cNvPr id="183" name="Google Shape;183;p19"/>
          <p:cNvSpPr/>
          <p:nvPr/>
        </p:nvSpPr>
        <p:spPr>
          <a:xfrm>
            <a:off x="4859676" y="857245"/>
            <a:ext cx="619500" cy="6195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84" name="Google Shape;184;p19"/>
          <p:cNvSpPr/>
          <p:nvPr/>
        </p:nvSpPr>
        <p:spPr>
          <a:xfrm>
            <a:off x="4859677" y="3084472"/>
            <a:ext cx="619500" cy="6195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87" name="Google Shape;187;p19"/>
          <p:cNvSpPr txBox="1"/>
          <p:nvPr/>
        </p:nvSpPr>
        <p:spPr>
          <a:xfrm>
            <a:off x="5620871" y="788750"/>
            <a:ext cx="3200399" cy="7446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Clr>
                <a:srgbClr val="000000"/>
              </a:buClr>
              <a:buSzPts val="700"/>
              <a:buFont typeface="Arial"/>
              <a:buNone/>
            </a:pPr>
            <a:r>
              <a:rPr lang="en-US" sz="1200" b="1" dirty="0">
                <a:solidFill>
                  <a:schemeClr val="accent1"/>
                </a:solidFill>
                <a:latin typeface="Montserrat"/>
                <a:ea typeface="Montserrat"/>
                <a:cs typeface="Montserrat"/>
                <a:sym typeface="Montserrat"/>
              </a:rPr>
              <a:t>Stakeholder Group Composition</a:t>
            </a:r>
            <a:endParaRPr sz="1200" b="1" dirty="0">
              <a:solidFill>
                <a:schemeClr val="accent1"/>
              </a:solidFill>
              <a:latin typeface="Montserrat"/>
              <a:ea typeface="Montserrat"/>
              <a:cs typeface="Montserrat"/>
              <a:sym typeface="Montserrat"/>
            </a:endParaRPr>
          </a:p>
          <a:p>
            <a:pPr lvl="0">
              <a:lnSpc>
                <a:spcPct val="150000"/>
              </a:lnSpc>
              <a:buSzPts val="700"/>
            </a:pPr>
            <a:r>
              <a:rPr lang="en-US" sz="1000" dirty="0">
                <a:solidFill>
                  <a:schemeClr val="dk2"/>
                </a:solidFill>
              </a:rPr>
              <a:t>The stakeholder advisory group shall be composed of representatives from:</a:t>
            </a:r>
          </a:p>
          <a:p>
            <a:pPr marL="171450" lvl="0" indent="-171450">
              <a:lnSpc>
                <a:spcPct val="150000"/>
              </a:lnSpc>
              <a:buSzPts val="700"/>
              <a:buFont typeface="Arial" panose="020B0604020202020204" pitchFamily="34" charset="0"/>
              <a:buChar char="•"/>
            </a:pPr>
            <a:r>
              <a:rPr lang="en-US" sz="1000" dirty="0">
                <a:solidFill>
                  <a:schemeClr val="dk2"/>
                </a:solidFill>
              </a:rPr>
              <a:t>Commercial and residential land development and construction industry</a:t>
            </a:r>
          </a:p>
          <a:p>
            <a:pPr marL="171450" lvl="0" indent="-171450">
              <a:lnSpc>
                <a:spcPct val="150000"/>
              </a:lnSpc>
              <a:buSzPts val="700"/>
              <a:buFont typeface="Arial" panose="020B0604020202020204" pitchFamily="34" charset="0"/>
              <a:buChar char="•"/>
            </a:pPr>
            <a:r>
              <a:rPr lang="en-US" sz="1000" dirty="0">
                <a:solidFill>
                  <a:schemeClr val="dk2"/>
                </a:solidFill>
              </a:rPr>
              <a:t>Local Government</a:t>
            </a:r>
          </a:p>
          <a:p>
            <a:pPr marL="171450" lvl="0" indent="-171450">
              <a:lnSpc>
                <a:spcPct val="150000"/>
              </a:lnSpc>
              <a:buSzPts val="700"/>
              <a:buFont typeface="Arial" panose="020B0604020202020204" pitchFamily="34" charset="0"/>
              <a:buChar char="•"/>
            </a:pPr>
            <a:r>
              <a:rPr lang="en-US" sz="1000" dirty="0">
                <a:solidFill>
                  <a:schemeClr val="dk2"/>
                </a:solidFill>
              </a:rPr>
              <a:t>High-speed broadband providers</a:t>
            </a:r>
          </a:p>
          <a:p>
            <a:pPr marL="171450" lvl="0" indent="-171450">
              <a:lnSpc>
                <a:spcPct val="150000"/>
              </a:lnSpc>
              <a:buSzPts val="700"/>
              <a:buFont typeface="Arial" panose="020B0604020202020204" pitchFamily="34" charset="0"/>
              <a:buChar char="•"/>
            </a:pPr>
            <a:r>
              <a:rPr lang="en-US" sz="1000" i="0" u="none" strike="noStrike" cap="none" dirty="0">
                <a:solidFill>
                  <a:schemeClr val="dk2"/>
                </a:solidFill>
              </a:rPr>
              <a:t>Other stakeholders as determined by DHCD</a:t>
            </a:r>
            <a:endParaRPr sz="1000" i="0" u="none" strike="noStrike" cap="none" dirty="0">
              <a:solidFill>
                <a:schemeClr val="dk2"/>
              </a:solidFill>
            </a:endParaRPr>
          </a:p>
        </p:txBody>
      </p:sp>
      <p:sp>
        <p:nvSpPr>
          <p:cNvPr id="188" name="Google Shape;188;p19"/>
          <p:cNvSpPr txBox="1"/>
          <p:nvPr/>
        </p:nvSpPr>
        <p:spPr>
          <a:xfrm>
            <a:off x="5675295" y="3023041"/>
            <a:ext cx="3145975" cy="744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000000"/>
              </a:buClr>
              <a:buSzPts val="700"/>
              <a:buFont typeface="Arial"/>
              <a:buNone/>
            </a:pPr>
            <a:r>
              <a:rPr lang="en-US" sz="1200" b="1" dirty="0">
                <a:solidFill>
                  <a:schemeClr val="accent1"/>
                </a:solidFill>
                <a:latin typeface="Montserrat"/>
                <a:ea typeface="Montserrat"/>
                <a:cs typeface="Montserrat"/>
                <a:sym typeface="Montserrat"/>
              </a:rPr>
              <a:t>Reporting Date</a:t>
            </a:r>
            <a:endParaRPr sz="1200" b="1" dirty="0">
              <a:solidFill>
                <a:schemeClr val="accent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700"/>
              <a:buFont typeface="Arial"/>
              <a:buNone/>
            </a:pPr>
            <a:r>
              <a:rPr lang="en" sz="1000" dirty="0">
                <a:solidFill>
                  <a:schemeClr val="dk2"/>
                </a:solidFill>
              </a:rPr>
              <a:t>The stakeholder advisory group’s findings and recommendations will be reported to the BAC no later than September 30, 2022. </a:t>
            </a:r>
            <a:endParaRPr sz="1000" i="0" u="none" strike="noStrike" cap="none" dirty="0">
              <a:solidFill>
                <a:schemeClr val="dk2"/>
              </a:solidFill>
            </a:endParaRPr>
          </a:p>
        </p:txBody>
      </p:sp>
      <p:sp>
        <p:nvSpPr>
          <p:cNvPr id="189" name="Google Shape;189;p19"/>
          <p:cNvSpPr/>
          <p:nvPr/>
        </p:nvSpPr>
        <p:spPr>
          <a:xfrm>
            <a:off x="5086780" y="1082623"/>
            <a:ext cx="165300" cy="156300"/>
          </a:xfrm>
          <a:custGeom>
            <a:avLst/>
            <a:gdLst/>
            <a:ahLst/>
            <a:cxnLst/>
            <a:rect l="l" t="t" r="r" b="b"/>
            <a:pathLst>
              <a:path w="120000" h="120000" extrusionOk="0">
                <a:moveTo>
                  <a:pt x="120000" y="21176"/>
                </a:moveTo>
                <a:lnTo>
                  <a:pt x="72000" y="70588"/>
                </a:lnTo>
                <a:lnTo>
                  <a:pt x="51428" y="49411"/>
                </a:lnTo>
                <a:lnTo>
                  <a:pt x="99428" y="0"/>
                </a:lnTo>
                <a:lnTo>
                  <a:pt x="120000" y="21176"/>
                </a:lnTo>
                <a:close/>
                <a:moveTo>
                  <a:pt x="44571" y="56470"/>
                </a:moveTo>
                <a:lnTo>
                  <a:pt x="65142" y="77647"/>
                </a:lnTo>
                <a:lnTo>
                  <a:pt x="37714" y="84705"/>
                </a:lnTo>
                <a:lnTo>
                  <a:pt x="44571" y="56470"/>
                </a:lnTo>
                <a:close/>
                <a:moveTo>
                  <a:pt x="96000" y="63529"/>
                </a:moveTo>
                <a:lnTo>
                  <a:pt x="96000" y="120000"/>
                </a:lnTo>
                <a:lnTo>
                  <a:pt x="0" y="120000"/>
                </a:lnTo>
                <a:lnTo>
                  <a:pt x="0" y="24705"/>
                </a:lnTo>
                <a:lnTo>
                  <a:pt x="58285" y="24705"/>
                </a:lnTo>
                <a:lnTo>
                  <a:pt x="48000" y="35294"/>
                </a:lnTo>
                <a:lnTo>
                  <a:pt x="13714" y="35294"/>
                </a:lnTo>
                <a:lnTo>
                  <a:pt x="13714" y="109411"/>
                </a:lnTo>
                <a:lnTo>
                  <a:pt x="85714" y="109411"/>
                </a:lnTo>
                <a:lnTo>
                  <a:pt x="85714" y="74117"/>
                </a:lnTo>
                <a:lnTo>
                  <a:pt x="96000" y="63529"/>
                </a:lnTo>
                <a:close/>
              </a:path>
            </a:pathLst>
          </a:custGeom>
          <a:solidFill>
            <a:schemeClr val="lt1"/>
          </a:solidFill>
          <a:ln>
            <a:noFill/>
          </a:ln>
        </p:spPr>
        <p:txBody>
          <a:bodyPr spcFirstLastPara="1" wrap="square" lIns="101600" tIns="50800" rIns="101600" bIns="50800" anchor="t" anchorCtr="0">
            <a:noAutofit/>
          </a:bodyPr>
          <a:lstStyle/>
          <a:p>
            <a:pPr marL="0" marR="0" lvl="0" indent="0" algn="l" rtl="0">
              <a:lnSpc>
                <a:spcPct val="100000"/>
              </a:lnSpc>
              <a:spcBef>
                <a:spcPts val="0"/>
              </a:spcBef>
              <a:spcAft>
                <a:spcPts val="0"/>
              </a:spcAft>
              <a:buClr>
                <a:srgbClr val="000000"/>
              </a:buClr>
              <a:buFont typeface="Arial"/>
              <a:buNone/>
            </a:pPr>
            <a:endParaRPr sz="1560" b="0" i="0" u="none" strike="noStrike" cap="none">
              <a:solidFill>
                <a:srgbClr val="F8E71C"/>
              </a:solidFill>
              <a:latin typeface="Calibri"/>
              <a:ea typeface="Calibri"/>
              <a:cs typeface="Calibri"/>
              <a:sym typeface="Calibri"/>
            </a:endParaRPr>
          </a:p>
        </p:txBody>
      </p:sp>
      <p:sp>
        <p:nvSpPr>
          <p:cNvPr id="191" name="Google Shape;191;p19"/>
          <p:cNvSpPr/>
          <p:nvPr/>
        </p:nvSpPr>
        <p:spPr>
          <a:xfrm>
            <a:off x="5098473" y="3317473"/>
            <a:ext cx="141900" cy="156300"/>
          </a:xfrm>
          <a:custGeom>
            <a:avLst/>
            <a:gdLst/>
            <a:ahLst/>
            <a:cxnLst/>
            <a:rect l="l" t="t" r="r" b="b"/>
            <a:pathLst>
              <a:path w="120000" h="120000" extrusionOk="0">
                <a:moveTo>
                  <a:pt x="32359" y="64077"/>
                </a:moveTo>
                <a:cubicBezTo>
                  <a:pt x="28314" y="64077"/>
                  <a:pt x="26966" y="66407"/>
                  <a:pt x="26966" y="68737"/>
                </a:cubicBezTo>
                <a:cubicBezTo>
                  <a:pt x="26966" y="72233"/>
                  <a:pt x="28314" y="74563"/>
                  <a:pt x="32359" y="74563"/>
                </a:cubicBezTo>
                <a:cubicBezTo>
                  <a:pt x="35056" y="74563"/>
                  <a:pt x="37752" y="72233"/>
                  <a:pt x="37752" y="68737"/>
                </a:cubicBezTo>
                <a:cubicBezTo>
                  <a:pt x="37752" y="66407"/>
                  <a:pt x="35056" y="64077"/>
                  <a:pt x="32359" y="64077"/>
                </a:cubicBezTo>
                <a:close/>
                <a:moveTo>
                  <a:pt x="32359" y="45436"/>
                </a:moveTo>
                <a:cubicBezTo>
                  <a:pt x="28314" y="45436"/>
                  <a:pt x="26966" y="47766"/>
                  <a:pt x="26966" y="50097"/>
                </a:cubicBezTo>
                <a:cubicBezTo>
                  <a:pt x="26966" y="53592"/>
                  <a:pt x="28314" y="55922"/>
                  <a:pt x="32359" y="55922"/>
                </a:cubicBezTo>
                <a:cubicBezTo>
                  <a:pt x="35056" y="55922"/>
                  <a:pt x="37752" y="53592"/>
                  <a:pt x="37752" y="50097"/>
                </a:cubicBezTo>
                <a:cubicBezTo>
                  <a:pt x="37752" y="47766"/>
                  <a:pt x="35056" y="45436"/>
                  <a:pt x="32359" y="45436"/>
                </a:cubicBezTo>
                <a:close/>
                <a:moveTo>
                  <a:pt x="32359" y="25631"/>
                </a:moveTo>
                <a:cubicBezTo>
                  <a:pt x="28314" y="25631"/>
                  <a:pt x="26966" y="27961"/>
                  <a:pt x="26966" y="31456"/>
                </a:cubicBezTo>
                <a:cubicBezTo>
                  <a:pt x="26966" y="33786"/>
                  <a:pt x="28314" y="36116"/>
                  <a:pt x="32359" y="36116"/>
                </a:cubicBezTo>
                <a:cubicBezTo>
                  <a:pt x="35056" y="36116"/>
                  <a:pt x="37752" y="33786"/>
                  <a:pt x="37752" y="31456"/>
                </a:cubicBezTo>
                <a:cubicBezTo>
                  <a:pt x="37752" y="27961"/>
                  <a:pt x="35056" y="25631"/>
                  <a:pt x="32359" y="25631"/>
                </a:cubicBezTo>
                <a:close/>
                <a:moveTo>
                  <a:pt x="120000" y="75728"/>
                </a:moveTo>
                <a:cubicBezTo>
                  <a:pt x="120000" y="0"/>
                  <a:pt x="120000" y="0"/>
                  <a:pt x="120000" y="0"/>
                </a:cubicBezTo>
                <a:cubicBezTo>
                  <a:pt x="0" y="0"/>
                  <a:pt x="0" y="0"/>
                  <a:pt x="0" y="0"/>
                </a:cubicBezTo>
                <a:cubicBezTo>
                  <a:pt x="0" y="120000"/>
                  <a:pt x="0" y="120000"/>
                  <a:pt x="0" y="120000"/>
                </a:cubicBezTo>
                <a:cubicBezTo>
                  <a:pt x="68764" y="120000"/>
                  <a:pt x="68764" y="120000"/>
                  <a:pt x="68764" y="120000"/>
                </a:cubicBezTo>
                <a:cubicBezTo>
                  <a:pt x="91685" y="120000"/>
                  <a:pt x="120000" y="94368"/>
                  <a:pt x="120000" y="75728"/>
                </a:cubicBezTo>
                <a:close/>
                <a:moveTo>
                  <a:pt x="13483" y="108349"/>
                </a:moveTo>
                <a:cubicBezTo>
                  <a:pt x="13483" y="11650"/>
                  <a:pt x="13483" y="11650"/>
                  <a:pt x="13483" y="11650"/>
                </a:cubicBezTo>
                <a:cubicBezTo>
                  <a:pt x="106516" y="11650"/>
                  <a:pt x="106516" y="11650"/>
                  <a:pt x="106516" y="11650"/>
                </a:cubicBezTo>
                <a:cubicBezTo>
                  <a:pt x="106516" y="11650"/>
                  <a:pt x="106516" y="66407"/>
                  <a:pt x="106516" y="74563"/>
                </a:cubicBezTo>
                <a:cubicBezTo>
                  <a:pt x="106516" y="93203"/>
                  <a:pt x="80898" y="86213"/>
                  <a:pt x="80898" y="86213"/>
                </a:cubicBezTo>
                <a:cubicBezTo>
                  <a:pt x="80898" y="86213"/>
                  <a:pt x="88988" y="108349"/>
                  <a:pt x="68764" y="108349"/>
                </a:cubicBezTo>
                <a:cubicBezTo>
                  <a:pt x="57977" y="108349"/>
                  <a:pt x="52584" y="108349"/>
                  <a:pt x="13483" y="108349"/>
                </a:cubicBezTo>
                <a:close/>
                <a:moveTo>
                  <a:pt x="93033" y="34951"/>
                </a:moveTo>
                <a:cubicBezTo>
                  <a:pt x="45842" y="34951"/>
                  <a:pt x="45842" y="34951"/>
                  <a:pt x="45842" y="34951"/>
                </a:cubicBezTo>
                <a:cubicBezTo>
                  <a:pt x="45842" y="26796"/>
                  <a:pt x="45842" y="26796"/>
                  <a:pt x="45842" y="26796"/>
                </a:cubicBezTo>
                <a:cubicBezTo>
                  <a:pt x="93033" y="26796"/>
                  <a:pt x="93033" y="26796"/>
                  <a:pt x="93033" y="26796"/>
                </a:cubicBezTo>
                <a:lnTo>
                  <a:pt x="93033" y="34951"/>
                </a:lnTo>
                <a:close/>
                <a:moveTo>
                  <a:pt x="93033" y="54757"/>
                </a:moveTo>
                <a:cubicBezTo>
                  <a:pt x="45842" y="54757"/>
                  <a:pt x="45842" y="54757"/>
                  <a:pt x="45842" y="54757"/>
                </a:cubicBezTo>
                <a:cubicBezTo>
                  <a:pt x="45842" y="45436"/>
                  <a:pt x="45842" y="45436"/>
                  <a:pt x="45842" y="45436"/>
                </a:cubicBezTo>
                <a:cubicBezTo>
                  <a:pt x="93033" y="45436"/>
                  <a:pt x="93033" y="45436"/>
                  <a:pt x="93033" y="45436"/>
                </a:cubicBezTo>
                <a:lnTo>
                  <a:pt x="93033" y="54757"/>
                </a:lnTo>
                <a:close/>
                <a:moveTo>
                  <a:pt x="93033" y="73398"/>
                </a:moveTo>
                <a:cubicBezTo>
                  <a:pt x="45842" y="73398"/>
                  <a:pt x="45842" y="73398"/>
                  <a:pt x="45842" y="73398"/>
                </a:cubicBezTo>
                <a:cubicBezTo>
                  <a:pt x="45842" y="65242"/>
                  <a:pt x="45842" y="65242"/>
                  <a:pt x="45842" y="65242"/>
                </a:cubicBezTo>
                <a:cubicBezTo>
                  <a:pt x="93033" y="65242"/>
                  <a:pt x="93033" y="65242"/>
                  <a:pt x="93033" y="65242"/>
                </a:cubicBezTo>
                <a:lnTo>
                  <a:pt x="93033" y="73398"/>
                </a:lnTo>
                <a:close/>
              </a:path>
            </a:pathLst>
          </a:custGeom>
          <a:solidFill>
            <a:schemeClr val="lt1"/>
          </a:solidFill>
          <a:ln>
            <a:noFill/>
          </a:ln>
        </p:spPr>
        <p:txBody>
          <a:bodyPr spcFirstLastPara="1" wrap="square" lIns="101600" tIns="50800" rIns="101600" bIns="50800" anchor="t" anchorCtr="0">
            <a:noAutofit/>
          </a:bodyPr>
          <a:lstStyle/>
          <a:p>
            <a:pPr marL="0" marR="0" lvl="0" indent="0" algn="l" rtl="0">
              <a:lnSpc>
                <a:spcPct val="100000"/>
              </a:lnSpc>
              <a:spcBef>
                <a:spcPts val="0"/>
              </a:spcBef>
              <a:spcAft>
                <a:spcPts val="0"/>
              </a:spcAft>
              <a:buClr>
                <a:srgbClr val="000000"/>
              </a:buClr>
              <a:buFont typeface="Arial"/>
              <a:buNone/>
            </a:pPr>
            <a:endParaRPr sz="1560" b="0" i="0" u="none" strike="noStrike" cap="none">
              <a:solidFill>
                <a:srgbClr val="F8E71C"/>
              </a:solidFill>
              <a:latin typeface="Calibri"/>
              <a:ea typeface="Calibri"/>
              <a:cs typeface="Calibri"/>
              <a:sym typeface="Calibri"/>
            </a:endParaRPr>
          </a:p>
        </p:txBody>
      </p:sp>
      <p:sp>
        <p:nvSpPr>
          <p:cNvPr id="192" name="Google Shape;19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193" name="Google Shape;193;p19"/>
          <p:cNvSpPr txBox="1">
            <a:spLocks noGrp="1"/>
          </p:cNvSpPr>
          <p:nvPr>
            <p:ph type="sldNum" idx="3"/>
          </p:nvPr>
        </p:nvSpPr>
        <p:spPr>
          <a:xfrm>
            <a:off x="8434224" y="4575400"/>
            <a:ext cx="600900" cy="568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338221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6"/>
          <p:cNvSpPr/>
          <p:nvPr/>
        </p:nvSpPr>
        <p:spPr>
          <a:xfrm>
            <a:off x="1350591" y="1454979"/>
            <a:ext cx="1531500" cy="246600"/>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 sz="1050" b="1" dirty="0">
                <a:solidFill>
                  <a:schemeClr val="accent1"/>
                </a:solidFill>
                <a:latin typeface="Roboto"/>
                <a:ea typeface="Roboto"/>
                <a:cs typeface="Roboto"/>
                <a:sym typeface="Roboto"/>
              </a:rPr>
              <a:t>Speeds Available</a:t>
            </a:r>
            <a:endParaRPr sz="1800" b="1" dirty="0">
              <a:latin typeface="Roboto"/>
              <a:ea typeface="Roboto"/>
              <a:cs typeface="Roboto"/>
              <a:sym typeface="Roboto"/>
            </a:endParaRPr>
          </a:p>
        </p:txBody>
      </p:sp>
      <p:sp>
        <p:nvSpPr>
          <p:cNvPr id="417" name="Google Shape;417;p36"/>
          <p:cNvSpPr/>
          <p:nvPr/>
        </p:nvSpPr>
        <p:spPr>
          <a:xfrm>
            <a:off x="976859" y="1679271"/>
            <a:ext cx="1905300" cy="453000"/>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0"/>
              </a:spcAft>
              <a:buNone/>
            </a:pPr>
            <a:r>
              <a:rPr lang="en" sz="1000" dirty="0">
                <a:solidFill>
                  <a:schemeClr val="lt2"/>
                </a:solidFill>
                <a:latin typeface="Roboto"/>
                <a:ea typeface="Roboto"/>
                <a:cs typeface="Roboto"/>
                <a:sym typeface="Roboto"/>
              </a:rPr>
              <a:t>Maximum advertised speeds available in the project area </a:t>
            </a:r>
            <a:endParaRPr sz="1800" dirty="0">
              <a:solidFill>
                <a:schemeClr val="lt2"/>
              </a:solidFill>
              <a:latin typeface="Roboto"/>
              <a:ea typeface="Roboto"/>
              <a:cs typeface="Roboto"/>
              <a:sym typeface="Roboto"/>
            </a:endParaRPr>
          </a:p>
        </p:txBody>
      </p:sp>
      <p:sp>
        <p:nvSpPr>
          <p:cNvPr id="418" name="Google Shape;418;p36"/>
          <p:cNvSpPr/>
          <p:nvPr/>
        </p:nvSpPr>
        <p:spPr>
          <a:xfrm>
            <a:off x="848454" y="2634493"/>
            <a:ext cx="1531500" cy="246600"/>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 sz="1050" b="1" dirty="0">
                <a:solidFill>
                  <a:srgbClr val="2A3B6C"/>
                </a:solidFill>
                <a:latin typeface="Roboto"/>
                <a:ea typeface="Roboto"/>
                <a:cs typeface="Roboto"/>
                <a:sym typeface="Roboto"/>
              </a:rPr>
              <a:t>Project Area</a:t>
            </a:r>
            <a:endParaRPr sz="1800" b="1" dirty="0">
              <a:latin typeface="Roboto"/>
              <a:ea typeface="Roboto"/>
              <a:cs typeface="Roboto"/>
              <a:sym typeface="Roboto"/>
            </a:endParaRPr>
          </a:p>
        </p:txBody>
      </p:sp>
      <p:sp>
        <p:nvSpPr>
          <p:cNvPr id="419" name="Google Shape;419;p36"/>
          <p:cNvSpPr/>
          <p:nvPr/>
        </p:nvSpPr>
        <p:spPr>
          <a:xfrm>
            <a:off x="381896" y="2858784"/>
            <a:ext cx="1998126" cy="453000"/>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0"/>
              </a:spcAft>
              <a:buNone/>
            </a:pPr>
            <a:r>
              <a:rPr lang="en" sz="1000" dirty="0">
                <a:solidFill>
                  <a:schemeClr val="lt2"/>
                </a:solidFill>
                <a:latin typeface="Roboto"/>
                <a:ea typeface="Roboto"/>
                <a:cs typeface="Roboto"/>
                <a:sym typeface="Roboto"/>
              </a:rPr>
              <a:t>Display project boundaries, locations </a:t>
            </a:r>
            <a:endParaRPr sz="1800" dirty="0">
              <a:solidFill>
                <a:schemeClr val="lt2"/>
              </a:solidFill>
              <a:latin typeface="Roboto"/>
              <a:ea typeface="Roboto"/>
              <a:cs typeface="Roboto"/>
              <a:sym typeface="Roboto"/>
            </a:endParaRPr>
          </a:p>
        </p:txBody>
      </p:sp>
      <p:sp>
        <p:nvSpPr>
          <p:cNvPr id="420" name="Google Shape;420;p36"/>
          <p:cNvSpPr/>
          <p:nvPr/>
        </p:nvSpPr>
        <p:spPr>
          <a:xfrm>
            <a:off x="1301811" y="3811186"/>
            <a:ext cx="1531500" cy="246600"/>
          </a:xfrm>
          <a:prstGeom prst="rect">
            <a:avLst/>
          </a:prstGeom>
          <a:noFill/>
          <a:ln>
            <a:noFill/>
          </a:ln>
        </p:spPr>
        <p:txBody>
          <a:bodyPr spcFirstLastPara="1" wrap="square" lIns="91425" tIns="45700" rIns="91425" bIns="45700" anchor="t" anchorCtr="0">
            <a:noAutofit/>
          </a:bodyPr>
          <a:lstStyle/>
          <a:p>
            <a:pPr marL="0" marR="0" lvl="0" indent="0" algn="r" rtl="0">
              <a:lnSpc>
                <a:spcPct val="120000"/>
              </a:lnSpc>
              <a:spcBef>
                <a:spcPts val="0"/>
              </a:spcBef>
              <a:spcAft>
                <a:spcPts val="0"/>
              </a:spcAft>
              <a:buNone/>
            </a:pPr>
            <a:r>
              <a:rPr lang="en" sz="1050" b="1" dirty="0">
                <a:solidFill>
                  <a:srgbClr val="4B7120"/>
                </a:solidFill>
                <a:latin typeface="Roboto"/>
                <a:ea typeface="Roboto"/>
                <a:cs typeface="Roboto"/>
                <a:sym typeface="Roboto"/>
              </a:rPr>
              <a:t>Performance Period, </a:t>
            </a:r>
          </a:p>
          <a:p>
            <a:pPr marL="0" marR="0" lvl="0" indent="0" algn="r" rtl="0">
              <a:lnSpc>
                <a:spcPct val="120000"/>
              </a:lnSpc>
              <a:spcBef>
                <a:spcPts val="0"/>
              </a:spcBef>
              <a:spcAft>
                <a:spcPts val="0"/>
              </a:spcAft>
              <a:buNone/>
            </a:pPr>
            <a:r>
              <a:rPr lang="en" sz="1050" b="1" dirty="0">
                <a:solidFill>
                  <a:srgbClr val="4B7120"/>
                </a:solidFill>
                <a:latin typeface="Roboto"/>
                <a:ea typeface="Roboto"/>
                <a:cs typeface="Roboto"/>
                <a:sym typeface="Roboto"/>
              </a:rPr>
              <a:t>On-Time Progress</a:t>
            </a:r>
            <a:endParaRPr sz="1800" b="1" dirty="0">
              <a:latin typeface="Roboto"/>
              <a:ea typeface="Roboto"/>
              <a:cs typeface="Roboto"/>
              <a:sym typeface="Roboto"/>
            </a:endParaRPr>
          </a:p>
        </p:txBody>
      </p:sp>
      <p:sp>
        <p:nvSpPr>
          <p:cNvPr id="421" name="Google Shape;421;p36"/>
          <p:cNvSpPr/>
          <p:nvPr/>
        </p:nvSpPr>
        <p:spPr>
          <a:xfrm>
            <a:off x="710005" y="4213474"/>
            <a:ext cx="2129851" cy="453000"/>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0"/>
              </a:spcAft>
              <a:buNone/>
            </a:pPr>
            <a:r>
              <a:rPr lang="en" sz="1000" dirty="0">
                <a:solidFill>
                  <a:schemeClr val="lt2"/>
                </a:solidFill>
                <a:latin typeface="Roboto"/>
                <a:ea typeface="Roboto"/>
                <a:cs typeface="Roboto"/>
                <a:sym typeface="Roboto"/>
              </a:rPr>
              <a:t>Start and End Dates of the Project</a:t>
            </a:r>
            <a:endParaRPr sz="1800" dirty="0">
              <a:solidFill>
                <a:schemeClr val="lt2"/>
              </a:solidFill>
              <a:latin typeface="Roboto"/>
              <a:ea typeface="Roboto"/>
              <a:cs typeface="Roboto"/>
              <a:sym typeface="Roboto"/>
            </a:endParaRPr>
          </a:p>
        </p:txBody>
      </p:sp>
      <p:sp>
        <p:nvSpPr>
          <p:cNvPr id="422" name="Google Shape;422;p36"/>
          <p:cNvSpPr/>
          <p:nvPr/>
        </p:nvSpPr>
        <p:spPr>
          <a:xfrm>
            <a:off x="6348833" y="1492143"/>
            <a:ext cx="2085392" cy="246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 sz="1050" b="1" dirty="0">
                <a:solidFill>
                  <a:schemeClr val="accent2"/>
                </a:solidFill>
                <a:latin typeface="Roboto"/>
                <a:ea typeface="Roboto"/>
                <a:cs typeface="Roboto"/>
                <a:sym typeface="Roboto"/>
              </a:rPr>
              <a:t>Achievement of Milestones</a:t>
            </a:r>
            <a:endParaRPr sz="1800" b="1" dirty="0">
              <a:latin typeface="Roboto"/>
              <a:ea typeface="Roboto"/>
              <a:cs typeface="Roboto"/>
              <a:sym typeface="Roboto"/>
            </a:endParaRPr>
          </a:p>
        </p:txBody>
      </p:sp>
      <p:sp>
        <p:nvSpPr>
          <p:cNvPr id="423" name="Google Shape;423;p36"/>
          <p:cNvSpPr/>
          <p:nvPr/>
        </p:nvSpPr>
        <p:spPr>
          <a:xfrm>
            <a:off x="6348834" y="1716435"/>
            <a:ext cx="1905300" cy="4530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 sz="1000" dirty="0">
                <a:solidFill>
                  <a:schemeClr val="lt2"/>
                </a:solidFill>
                <a:latin typeface="Roboto"/>
                <a:ea typeface="Roboto"/>
                <a:cs typeface="Roboto"/>
                <a:sym typeface="Roboto"/>
              </a:rPr>
              <a:t>Displaying the completed key implementation tasks</a:t>
            </a:r>
            <a:endParaRPr sz="1800" dirty="0">
              <a:solidFill>
                <a:schemeClr val="lt2"/>
              </a:solidFill>
              <a:latin typeface="Roboto"/>
              <a:ea typeface="Roboto"/>
              <a:cs typeface="Roboto"/>
              <a:sym typeface="Roboto"/>
            </a:endParaRPr>
          </a:p>
        </p:txBody>
      </p:sp>
      <p:sp>
        <p:nvSpPr>
          <p:cNvPr id="424" name="Google Shape;424;p36"/>
          <p:cNvSpPr/>
          <p:nvPr/>
        </p:nvSpPr>
        <p:spPr>
          <a:xfrm>
            <a:off x="6722566" y="2671657"/>
            <a:ext cx="2176148" cy="246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 sz="1050" b="1" dirty="0">
                <a:solidFill>
                  <a:schemeClr val="accent3"/>
                </a:solidFill>
                <a:latin typeface="Roboto"/>
                <a:ea typeface="Roboto"/>
                <a:cs typeface="Roboto"/>
                <a:sym typeface="Roboto"/>
              </a:rPr>
              <a:t>Number of Serviceable Locations</a:t>
            </a:r>
            <a:endParaRPr sz="1800" b="1" dirty="0">
              <a:latin typeface="Roboto"/>
              <a:ea typeface="Roboto"/>
              <a:cs typeface="Roboto"/>
              <a:sym typeface="Roboto"/>
            </a:endParaRPr>
          </a:p>
        </p:txBody>
      </p:sp>
      <p:sp>
        <p:nvSpPr>
          <p:cNvPr id="425" name="Google Shape;425;p36"/>
          <p:cNvSpPr/>
          <p:nvPr/>
        </p:nvSpPr>
        <p:spPr>
          <a:xfrm>
            <a:off x="6722565" y="2895948"/>
            <a:ext cx="2040725" cy="4530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 sz="1000" dirty="0">
                <a:solidFill>
                  <a:schemeClr val="lt2"/>
                </a:solidFill>
                <a:latin typeface="Roboto"/>
                <a:ea typeface="Roboto"/>
                <a:cs typeface="Roboto"/>
                <a:sym typeface="Roboto"/>
              </a:rPr>
              <a:t>Number of units provided access to broadband at the most recent update</a:t>
            </a:r>
            <a:endParaRPr sz="1800" dirty="0">
              <a:solidFill>
                <a:schemeClr val="lt2"/>
              </a:solidFill>
              <a:latin typeface="Roboto"/>
              <a:ea typeface="Roboto"/>
              <a:cs typeface="Roboto"/>
              <a:sym typeface="Roboto"/>
            </a:endParaRPr>
          </a:p>
        </p:txBody>
      </p:sp>
      <p:sp>
        <p:nvSpPr>
          <p:cNvPr id="426" name="Google Shape;426;p36"/>
          <p:cNvSpPr/>
          <p:nvPr/>
        </p:nvSpPr>
        <p:spPr>
          <a:xfrm>
            <a:off x="6348834" y="3935608"/>
            <a:ext cx="2219632" cy="246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 sz="1050" b="1" dirty="0">
                <a:solidFill>
                  <a:schemeClr val="accent4"/>
                </a:solidFill>
                <a:latin typeface="Roboto"/>
                <a:ea typeface="Roboto"/>
                <a:cs typeface="Roboto"/>
                <a:sym typeface="Roboto"/>
              </a:rPr>
              <a:t>Grant Dollars Expended</a:t>
            </a:r>
            <a:endParaRPr sz="1800" b="1" dirty="0">
              <a:latin typeface="Roboto"/>
              <a:ea typeface="Roboto"/>
              <a:cs typeface="Roboto"/>
              <a:sym typeface="Roboto"/>
            </a:endParaRPr>
          </a:p>
        </p:txBody>
      </p:sp>
      <p:sp>
        <p:nvSpPr>
          <p:cNvPr id="427" name="Google Shape;427;p36"/>
          <p:cNvSpPr/>
          <p:nvPr/>
        </p:nvSpPr>
        <p:spPr>
          <a:xfrm>
            <a:off x="6348834" y="4159899"/>
            <a:ext cx="1905300" cy="4530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 sz="1000" dirty="0">
                <a:solidFill>
                  <a:schemeClr val="lt2"/>
                </a:solidFill>
                <a:latin typeface="Roboto"/>
                <a:ea typeface="Roboto"/>
                <a:cs typeface="Roboto"/>
                <a:sym typeface="Roboto"/>
              </a:rPr>
              <a:t>Total expended grant funds at the most recent update</a:t>
            </a:r>
            <a:endParaRPr sz="1800" dirty="0">
              <a:solidFill>
                <a:schemeClr val="lt2"/>
              </a:solidFill>
              <a:latin typeface="Roboto"/>
              <a:ea typeface="Roboto"/>
              <a:cs typeface="Roboto"/>
              <a:sym typeface="Roboto"/>
            </a:endParaRPr>
          </a:p>
        </p:txBody>
      </p:sp>
      <p:sp>
        <p:nvSpPr>
          <p:cNvPr id="428" name="Google Shape;428;p36"/>
          <p:cNvSpPr/>
          <p:nvPr/>
        </p:nvSpPr>
        <p:spPr>
          <a:xfrm rot="3002752">
            <a:off x="3560981" y="2004324"/>
            <a:ext cx="2088685" cy="2088685"/>
          </a:xfrm>
          <a:prstGeom prst="ellipse">
            <a:avLst/>
          </a:prstGeom>
          <a:solidFill>
            <a:schemeClr val="lt1"/>
          </a:solidFill>
          <a:ln>
            <a:noFill/>
          </a:ln>
          <a:effectLst>
            <a:outerShdw blurRad="317500" sx="102000" sy="102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Open Sans"/>
              <a:ea typeface="Open Sans"/>
              <a:cs typeface="Open Sans"/>
              <a:sym typeface="Open Sans"/>
            </a:endParaRPr>
          </a:p>
        </p:txBody>
      </p:sp>
      <p:sp>
        <p:nvSpPr>
          <p:cNvPr id="429" name="Google Shape;429;p36"/>
          <p:cNvSpPr/>
          <p:nvPr/>
        </p:nvSpPr>
        <p:spPr>
          <a:xfrm rot="-2619843">
            <a:off x="3322471" y="1261019"/>
            <a:ext cx="1210118" cy="1608187"/>
          </a:xfrm>
          <a:prstGeom prst="up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Open Sans"/>
              <a:ea typeface="Open Sans"/>
              <a:cs typeface="Open Sans"/>
              <a:sym typeface="Open Sans"/>
            </a:endParaRPr>
          </a:p>
        </p:txBody>
      </p:sp>
      <p:sp>
        <p:nvSpPr>
          <p:cNvPr id="430" name="Google Shape;430;p36"/>
          <p:cNvSpPr/>
          <p:nvPr/>
        </p:nvSpPr>
        <p:spPr>
          <a:xfrm rot="2780157">
            <a:off x="4732459" y="1276655"/>
            <a:ext cx="1210118" cy="1608187"/>
          </a:xfrm>
          <a:prstGeom prst="up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Open Sans"/>
              <a:ea typeface="Open Sans"/>
              <a:cs typeface="Open Sans"/>
              <a:sym typeface="Open Sans"/>
            </a:endParaRPr>
          </a:p>
        </p:txBody>
      </p:sp>
      <p:sp>
        <p:nvSpPr>
          <p:cNvPr id="431" name="Google Shape;431;p36"/>
          <p:cNvSpPr/>
          <p:nvPr/>
        </p:nvSpPr>
        <p:spPr>
          <a:xfrm rot="-8180157" flipH="1">
            <a:off x="3331764" y="3194593"/>
            <a:ext cx="1210118" cy="1608187"/>
          </a:xfrm>
          <a:prstGeom prst="upArrow">
            <a:avLst>
              <a:gd name="adj1" fmla="val 50000"/>
              <a:gd name="adj2" fmla="val 50000"/>
            </a:avLst>
          </a:prstGeom>
          <a:solidFill>
            <a:srgbClr val="4B7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Open Sans"/>
              <a:ea typeface="Open Sans"/>
              <a:cs typeface="Open Sans"/>
              <a:sym typeface="Open Sans"/>
            </a:endParaRPr>
          </a:p>
        </p:txBody>
      </p:sp>
      <p:sp>
        <p:nvSpPr>
          <p:cNvPr id="432" name="Google Shape;432;p36"/>
          <p:cNvSpPr/>
          <p:nvPr/>
        </p:nvSpPr>
        <p:spPr>
          <a:xfrm rot="8019843" flipH="1">
            <a:off x="4728639" y="3176390"/>
            <a:ext cx="1210118" cy="1608187"/>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Open Sans"/>
              <a:ea typeface="Open Sans"/>
              <a:cs typeface="Open Sans"/>
              <a:sym typeface="Open Sans"/>
            </a:endParaRPr>
          </a:p>
        </p:txBody>
      </p:sp>
      <p:sp>
        <p:nvSpPr>
          <p:cNvPr id="433" name="Google Shape;433;p36"/>
          <p:cNvSpPr/>
          <p:nvPr/>
        </p:nvSpPr>
        <p:spPr>
          <a:xfrm rot="-5400000">
            <a:off x="2815610" y="2144288"/>
            <a:ext cx="1210200" cy="1727700"/>
          </a:xfrm>
          <a:prstGeom prst="upArrow">
            <a:avLst>
              <a:gd name="adj1" fmla="val 50000"/>
              <a:gd name="adj2" fmla="val 50000"/>
            </a:avLst>
          </a:prstGeom>
          <a:solidFill>
            <a:srgbClr val="2A3B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Open Sans"/>
              <a:ea typeface="Open Sans"/>
              <a:cs typeface="Open Sans"/>
              <a:sym typeface="Open Sans"/>
            </a:endParaRPr>
          </a:p>
        </p:txBody>
      </p:sp>
      <p:sp>
        <p:nvSpPr>
          <p:cNvPr id="434" name="Google Shape;434;p36"/>
          <p:cNvSpPr/>
          <p:nvPr/>
        </p:nvSpPr>
        <p:spPr>
          <a:xfrm rot="5400000" flipH="1">
            <a:off x="5118191" y="2144288"/>
            <a:ext cx="1210200" cy="17277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Open Sans"/>
              <a:ea typeface="Open Sans"/>
              <a:cs typeface="Open Sans"/>
              <a:sym typeface="Open Sans"/>
            </a:endParaRPr>
          </a:p>
        </p:txBody>
      </p:sp>
      <p:sp>
        <p:nvSpPr>
          <p:cNvPr id="435" name="Google Shape;435;p36"/>
          <p:cNvSpPr/>
          <p:nvPr/>
        </p:nvSpPr>
        <p:spPr>
          <a:xfrm rot="3002726">
            <a:off x="3888952" y="2332197"/>
            <a:ext cx="1432776" cy="1432776"/>
          </a:xfrm>
          <a:prstGeom prst="ellipse">
            <a:avLst/>
          </a:prstGeom>
          <a:solidFill>
            <a:schemeClr val="lt1"/>
          </a:solidFill>
          <a:ln>
            <a:noFill/>
          </a:ln>
          <a:effectLst>
            <a:outerShdw blurRad="317500" sx="102000" sy="102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Open Sans"/>
              <a:ea typeface="Open Sans"/>
              <a:cs typeface="Open Sans"/>
              <a:sym typeface="Open Sans"/>
            </a:endParaRPr>
          </a:p>
        </p:txBody>
      </p:sp>
      <p:sp>
        <p:nvSpPr>
          <p:cNvPr id="436" name="Google Shape;436;p36"/>
          <p:cNvSpPr/>
          <p:nvPr/>
        </p:nvSpPr>
        <p:spPr>
          <a:xfrm>
            <a:off x="4055981" y="2981785"/>
            <a:ext cx="1098600" cy="5199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 sz="1200" b="1" dirty="0">
                <a:solidFill>
                  <a:srgbClr val="595959"/>
                </a:solidFill>
                <a:latin typeface="Open Sans"/>
                <a:ea typeface="Open Sans"/>
                <a:cs typeface="Open Sans"/>
                <a:sym typeface="Open Sans"/>
              </a:rPr>
              <a:t>Project Dashboard</a:t>
            </a:r>
            <a:endParaRPr dirty="0"/>
          </a:p>
        </p:txBody>
      </p:sp>
      <p:grpSp>
        <p:nvGrpSpPr>
          <p:cNvPr id="437" name="Google Shape;437;p36"/>
          <p:cNvGrpSpPr/>
          <p:nvPr/>
        </p:nvGrpSpPr>
        <p:grpSpPr>
          <a:xfrm>
            <a:off x="4463698" y="2634321"/>
            <a:ext cx="250020" cy="332264"/>
            <a:chOff x="5575100" y="3734191"/>
            <a:chExt cx="315602" cy="419419"/>
          </a:xfrm>
        </p:grpSpPr>
        <p:sp>
          <p:nvSpPr>
            <p:cNvPr id="438" name="Google Shape;438;p36"/>
            <p:cNvSpPr/>
            <p:nvPr/>
          </p:nvSpPr>
          <p:spPr>
            <a:xfrm>
              <a:off x="5575100" y="3734191"/>
              <a:ext cx="315602" cy="419419"/>
            </a:xfrm>
            <a:custGeom>
              <a:avLst/>
              <a:gdLst/>
              <a:ahLst/>
              <a:cxnLst/>
              <a:rect l="l" t="t" r="r" b="b"/>
              <a:pathLst>
                <a:path w="303" h="405" extrusionOk="0">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rgbClr val="5959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39" name="Google Shape;439;p36"/>
            <p:cNvSpPr/>
            <p:nvPr/>
          </p:nvSpPr>
          <p:spPr>
            <a:xfrm>
              <a:off x="5732901" y="3788176"/>
              <a:ext cx="103817" cy="103817"/>
            </a:xfrm>
            <a:custGeom>
              <a:avLst/>
              <a:gdLst/>
              <a:ahLst/>
              <a:cxnLst/>
              <a:rect l="l" t="t" r="r" b="b"/>
              <a:pathLst>
                <a:path w="102" h="102" extrusionOk="0">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solidFill>
              <a:srgbClr val="5959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nvGrpSpPr>
          <p:cNvPr id="440" name="Google Shape;440;p36"/>
          <p:cNvGrpSpPr/>
          <p:nvPr/>
        </p:nvGrpSpPr>
        <p:grpSpPr>
          <a:xfrm>
            <a:off x="5367175" y="1691851"/>
            <a:ext cx="393196" cy="329218"/>
            <a:chOff x="2951142" y="2589225"/>
            <a:chExt cx="468313" cy="392113"/>
          </a:xfrm>
        </p:grpSpPr>
        <p:sp>
          <p:nvSpPr>
            <p:cNvPr id="441" name="Google Shape;441;p36"/>
            <p:cNvSpPr/>
            <p:nvPr/>
          </p:nvSpPr>
          <p:spPr>
            <a:xfrm>
              <a:off x="2951142" y="2646375"/>
              <a:ext cx="284163" cy="284163"/>
            </a:xfrm>
            <a:custGeom>
              <a:avLst/>
              <a:gdLst/>
              <a:ahLst/>
              <a:cxnLst/>
              <a:rect l="l" t="t" r="r" b="b"/>
              <a:pathLst>
                <a:path w="359" h="358" extrusionOk="0">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42" name="Google Shape;442;p36"/>
            <p:cNvSpPr/>
            <p:nvPr/>
          </p:nvSpPr>
          <p:spPr>
            <a:xfrm>
              <a:off x="3233717" y="2798775"/>
              <a:ext cx="182563" cy="182563"/>
            </a:xfrm>
            <a:custGeom>
              <a:avLst/>
              <a:gdLst/>
              <a:ahLst/>
              <a:cxnLst/>
              <a:rect l="l" t="t" r="r" b="b"/>
              <a:pathLst>
                <a:path w="231" h="231" extrusionOk="0">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43" name="Google Shape;443;p36"/>
            <p:cNvSpPr/>
            <p:nvPr/>
          </p:nvSpPr>
          <p:spPr>
            <a:xfrm>
              <a:off x="3228955" y="2589225"/>
              <a:ext cx="190500" cy="190500"/>
            </a:xfrm>
            <a:custGeom>
              <a:avLst/>
              <a:gdLst/>
              <a:ahLst/>
              <a:cxnLst/>
              <a:rect l="l" t="t" r="r" b="b"/>
              <a:pathLst>
                <a:path w="240" h="240" extrusionOk="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nvGrpSpPr>
          <p:cNvPr id="444" name="Google Shape;444;p36"/>
          <p:cNvGrpSpPr/>
          <p:nvPr/>
        </p:nvGrpSpPr>
        <p:grpSpPr>
          <a:xfrm>
            <a:off x="5947978" y="2869229"/>
            <a:ext cx="358617" cy="236743"/>
            <a:chOff x="2141517" y="2373325"/>
            <a:chExt cx="476251" cy="314400"/>
          </a:xfrm>
        </p:grpSpPr>
        <p:sp>
          <p:nvSpPr>
            <p:cNvPr id="445" name="Google Shape;445;p36"/>
            <p:cNvSpPr/>
            <p:nvPr/>
          </p:nvSpPr>
          <p:spPr>
            <a:xfrm>
              <a:off x="2200255" y="2678125"/>
              <a:ext cx="387300" cy="9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46" name="Google Shape;446;p36"/>
            <p:cNvSpPr/>
            <p:nvPr/>
          </p:nvSpPr>
          <p:spPr>
            <a:xfrm>
              <a:off x="2517755" y="2468575"/>
              <a:ext cx="69900" cy="209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47" name="Google Shape;447;p36"/>
            <p:cNvSpPr/>
            <p:nvPr/>
          </p:nvSpPr>
          <p:spPr>
            <a:xfrm>
              <a:off x="2438380" y="2547950"/>
              <a:ext cx="69900" cy="130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48" name="Google Shape;448;p36"/>
            <p:cNvSpPr/>
            <p:nvPr/>
          </p:nvSpPr>
          <p:spPr>
            <a:xfrm>
              <a:off x="2359005" y="2592400"/>
              <a:ext cx="69900" cy="85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49" name="Google Shape;449;p36"/>
            <p:cNvSpPr/>
            <p:nvPr/>
          </p:nvSpPr>
          <p:spPr>
            <a:xfrm>
              <a:off x="2279630" y="2551125"/>
              <a:ext cx="69900" cy="126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50" name="Google Shape;450;p36"/>
            <p:cNvSpPr/>
            <p:nvPr/>
          </p:nvSpPr>
          <p:spPr>
            <a:xfrm>
              <a:off x="2200255" y="2587637"/>
              <a:ext cx="68400" cy="90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51" name="Google Shape;451;p36"/>
            <p:cNvSpPr/>
            <p:nvPr/>
          </p:nvSpPr>
          <p:spPr>
            <a:xfrm>
              <a:off x="2141517" y="2559062"/>
              <a:ext cx="36513" cy="38100"/>
            </a:xfrm>
            <a:custGeom>
              <a:avLst/>
              <a:gdLst/>
              <a:ahLst/>
              <a:cxnLst/>
              <a:rect l="l" t="t" r="r" b="b"/>
              <a:pathLst>
                <a:path w="46" h="47" extrusionOk="0">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52" name="Google Shape;452;p36"/>
            <p:cNvSpPr/>
            <p:nvPr/>
          </p:nvSpPr>
          <p:spPr>
            <a:xfrm>
              <a:off x="2568555" y="2373325"/>
              <a:ext cx="49213" cy="47625"/>
            </a:xfrm>
            <a:custGeom>
              <a:avLst/>
              <a:gdLst/>
              <a:ahLst/>
              <a:cxnLst/>
              <a:rect l="l" t="t" r="r" b="b"/>
              <a:pathLst>
                <a:path w="62" h="59" extrusionOk="0">
                  <a:moveTo>
                    <a:pt x="62" y="0"/>
                  </a:moveTo>
                  <a:lnTo>
                    <a:pt x="0" y="1"/>
                  </a:lnTo>
                  <a:lnTo>
                    <a:pt x="22" y="29"/>
                  </a:lnTo>
                  <a:lnTo>
                    <a:pt x="43" y="59"/>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53" name="Google Shape;453;p36"/>
            <p:cNvSpPr/>
            <p:nvPr/>
          </p:nvSpPr>
          <p:spPr>
            <a:xfrm>
              <a:off x="2176442" y="2397137"/>
              <a:ext cx="404813" cy="169863"/>
            </a:xfrm>
            <a:custGeom>
              <a:avLst/>
              <a:gdLst/>
              <a:ahLst/>
              <a:cxnLst/>
              <a:rect l="l" t="t" r="r" b="b"/>
              <a:pathLst>
                <a:path w="511" h="216" extrusionOk="0">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sp>
        <p:nvSpPr>
          <p:cNvPr id="454" name="Google Shape;454;p36"/>
          <p:cNvSpPr/>
          <p:nvPr/>
        </p:nvSpPr>
        <p:spPr>
          <a:xfrm>
            <a:off x="3504796" y="4099543"/>
            <a:ext cx="322218" cy="322218"/>
          </a:xfrm>
          <a:custGeom>
            <a:avLst/>
            <a:gdLst/>
            <a:ahLst/>
            <a:cxnLst/>
            <a:rect l="l" t="t" r="r" b="b"/>
            <a:pathLst>
              <a:path w="287" h="286" extrusionOk="0">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56" name="Google Shape;456;p36"/>
          <p:cNvSpPr/>
          <p:nvPr/>
        </p:nvSpPr>
        <p:spPr>
          <a:xfrm>
            <a:off x="5437023" y="4097231"/>
            <a:ext cx="273869" cy="240419"/>
          </a:xfrm>
          <a:custGeom>
            <a:avLst/>
            <a:gdLst/>
            <a:ahLst/>
            <a:cxnLst/>
            <a:rect l="l" t="t" r="r" b="b"/>
            <a:pathLst>
              <a:path w="256" h="224" extrusionOk="0">
                <a:moveTo>
                  <a:pt x="249" y="123"/>
                </a:moveTo>
                <a:cubicBezTo>
                  <a:pt x="249" y="123"/>
                  <a:pt x="249" y="123"/>
                  <a:pt x="249" y="123"/>
                </a:cubicBezTo>
                <a:cubicBezTo>
                  <a:pt x="133" y="171"/>
                  <a:pt x="133" y="171"/>
                  <a:pt x="133" y="171"/>
                </a:cubicBezTo>
                <a:cubicBezTo>
                  <a:pt x="133" y="171"/>
                  <a:pt x="133" y="171"/>
                  <a:pt x="133" y="171"/>
                </a:cubicBezTo>
                <a:cubicBezTo>
                  <a:pt x="133" y="171"/>
                  <a:pt x="133" y="171"/>
                  <a:pt x="133" y="171"/>
                </a:cubicBezTo>
                <a:cubicBezTo>
                  <a:pt x="133" y="171"/>
                  <a:pt x="133" y="171"/>
                  <a:pt x="133" y="171"/>
                </a:cubicBezTo>
                <a:cubicBezTo>
                  <a:pt x="131" y="172"/>
                  <a:pt x="130" y="172"/>
                  <a:pt x="128" y="172"/>
                </a:cubicBezTo>
                <a:cubicBezTo>
                  <a:pt x="126" y="172"/>
                  <a:pt x="125" y="172"/>
                  <a:pt x="123" y="171"/>
                </a:cubicBezTo>
                <a:cubicBezTo>
                  <a:pt x="123" y="171"/>
                  <a:pt x="123" y="171"/>
                  <a:pt x="123" y="171"/>
                </a:cubicBezTo>
                <a:cubicBezTo>
                  <a:pt x="123" y="171"/>
                  <a:pt x="123" y="171"/>
                  <a:pt x="123" y="171"/>
                </a:cubicBezTo>
                <a:cubicBezTo>
                  <a:pt x="123" y="171"/>
                  <a:pt x="123" y="171"/>
                  <a:pt x="123" y="171"/>
                </a:cubicBezTo>
                <a:cubicBezTo>
                  <a:pt x="7" y="123"/>
                  <a:pt x="7" y="123"/>
                  <a:pt x="7" y="123"/>
                </a:cubicBezTo>
                <a:cubicBezTo>
                  <a:pt x="7" y="123"/>
                  <a:pt x="7" y="123"/>
                  <a:pt x="7" y="123"/>
                </a:cubicBezTo>
                <a:cubicBezTo>
                  <a:pt x="3" y="121"/>
                  <a:pt x="0" y="117"/>
                  <a:pt x="0" y="112"/>
                </a:cubicBezTo>
                <a:cubicBezTo>
                  <a:pt x="0" y="105"/>
                  <a:pt x="5" y="100"/>
                  <a:pt x="12" y="100"/>
                </a:cubicBezTo>
                <a:cubicBezTo>
                  <a:pt x="14" y="100"/>
                  <a:pt x="15" y="100"/>
                  <a:pt x="17" y="101"/>
                </a:cubicBezTo>
                <a:cubicBezTo>
                  <a:pt x="17" y="101"/>
                  <a:pt x="17" y="101"/>
                  <a:pt x="17" y="101"/>
                </a:cubicBezTo>
                <a:cubicBezTo>
                  <a:pt x="17" y="101"/>
                  <a:pt x="17" y="101"/>
                  <a:pt x="17" y="101"/>
                </a:cubicBezTo>
                <a:cubicBezTo>
                  <a:pt x="17" y="101"/>
                  <a:pt x="17" y="101"/>
                  <a:pt x="17" y="101"/>
                </a:cubicBezTo>
                <a:cubicBezTo>
                  <a:pt x="128" y="147"/>
                  <a:pt x="128" y="147"/>
                  <a:pt x="128" y="147"/>
                </a:cubicBezTo>
                <a:cubicBezTo>
                  <a:pt x="239" y="101"/>
                  <a:pt x="239" y="101"/>
                  <a:pt x="239" y="101"/>
                </a:cubicBezTo>
                <a:cubicBezTo>
                  <a:pt x="239" y="101"/>
                  <a:pt x="239" y="101"/>
                  <a:pt x="239" y="101"/>
                </a:cubicBezTo>
                <a:cubicBezTo>
                  <a:pt x="239" y="101"/>
                  <a:pt x="239" y="101"/>
                  <a:pt x="239" y="101"/>
                </a:cubicBezTo>
                <a:cubicBezTo>
                  <a:pt x="239" y="101"/>
                  <a:pt x="239" y="101"/>
                  <a:pt x="239" y="101"/>
                </a:cubicBezTo>
                <a:cubicBezTo>
                  <a:pt x="241" y="100"/>
                  <a:pt x="242" y="100"/>
                  <a:pt x="244" y="100"/>
                </a:cubicBezTo>
                <a:cubicBezTo>
                  <a:pt x="251" y="100"/>
                  <a:pt x="256" y="105"/>
                  <a:pt x="256" y="112"/>
                </a:cubicBezTo>
                <a:cubicBezTo>
                  <a:pt x="256" y="117"/>
                  <a:pt x="253" y="121"/>
                  <a:pt x="249" y="123"/>
                </a:cubicBezTo>
                <a:moveTo>
                  <a:pt x="249" y="71"/>
                </a:moveTo>
                <a:cubicBezTo>
                  <a:pt x="249" y="71"/>
                  <a:pt x="249" y="71"/>
                  <a:pt x="249" y="71"/>
                </a:cubicBezTo>
                <a:cubicBezTo>
                  <a:pt x="133" y="119"/>
                  <a:pt x="133" y="119"/>
                  <a:pt x="133" y="119"/>
                </a:cubicBezTo>
                <a:cubicBezTo>
                  <a:pt x="133" y="119"/>
                  <a:pt x="133" y="119"/>
                  <a:pt x="133" y="119"/>
                </a:cubicBezTo>
                <a:cubicBezTo>
                  <a:pt x="133" y="119"/>
                  <a:pt x="133" y="119"/>
                  <a:pt x="133" y="119"/>
                </a:cubicBezTo>
                <a:cubicBezTo>
                  <a:pt x="133" y="119"/>
                  <a:pt x="133" y="119"/>
                  <a:pt x="133" y="119"/>
                </a:cubicBezTo>
                <a:cubicBezTo>
                  <a:pt x="131" y="120"/>
                  <a:pt x="130" y="120"/>
                  <a:pt x="128" y="120"/>
                </a:cubicBezTo>
                <a:cubicBezTo>
                  <a:pt x="126" y="120"/>
                  <a:pt x="125" y="120"/>
                  <a:pt x="123" y="119"/>
                </a:cubicBezTo>
                <a:cubicBezTo>
                  <a:pt x="123" y="119"/>
                  <a:pt x="123" y="119"/>
                  <a:pt x="123" y="119"/>
                </a:cubicBezTo>
                <a:cubicBezTo>
                  <a:pt x="123" y="119"/>
                  <a:pt x="123" y="119"/>
                  <a:pt x="123" y="119"/>
                </a:cubicBezTo>
                <a:cubicBezTo>
                  <a:pt x="123" y="119"/>
                  <a:pt x="123" y="119"/>
                  <a:pt x="123" y="119"/>
                </a:cubicBezTo>
                <a:cubicBezTo>
                  <a:pt x="7" y="71"/>
                  <a:pt x="7" y="71"/>
                  <a:pt x="7" y="71"/>
                </a:cubicBezTo>
                <a:cubicBezTo>
                  <a:pt x="7" y="71"/>
                  <a:pt x="7" y="71"/>
                  <a:pt x="7" y="71"/>
                </a:cubicBezTo>
                <a:cubicBezTo>
                  <a:pt x="3" y="69"/>
                  <a:pt x="0" y="65"/>
                  <a:pt x="0" y="60"/>
                </a:cubicBezTo>
                <a:cubicBezTo>
                  <a:pt x="0" y="55"/>
                  <a:pt x="3" y="51"/>
                  <a:pt x="7" y="49"/>
                </a:cubicBezTo>
                <a:cubicBezTo>
                  <a:pt x="7" y="49"/>
                  <a:pt x="7" y="49"/>
                  <a:pt x="7" y="49"/>
                </a:cubicBezTo>
                <a:cubicBezTo>
                  <a:pt x="123" y="1"/>
                  <a:pt x="123" y="1"/>
                  <a:pt x="123" y="1"/>
                </a:cubicBezTo>
                <a:cubicBezTo>
                  <a:pt x="123" y="1"/>
                  <a:pt x="123" y="1"/>
                  <a:pt x="123" y="1"/>
                </a:cubicBezTo>
                <a:cubicBezTo>
                  <a:pt x="123" y="1"/>
                  <a:pt x="123" y="1"/>
                  <a:pt x="123" y="1"/>
                </a:cubicBezTo>
                <a:cubicBezTo>
                  <a:pt x="123" y="1"/>
                  <a:pt x="123" y="1"/>
                  <a:pt x="123" y="1"/>
                </a:cubicBezTo>
                <a:cubicBezTo>
                  <a:pt x="125" y="0"/>
                  <a:pt x="126" y="0"/>
                  <a:pt x="128" y="0"/>
                </a:cubicBezTo>
                <a:cubicBezTo>
                  <a:pt x="130" y="0"/>
                  <a:pt x="131" y="0"/>
                  <a:pt x="133" y="1"/>
                </a:cubicBezTo>
                <a:cubicBezTo>
                  <a:pt x="133" y="1"/>
                  <a:pt x="133" y="1"/>
                  <a:pt x="133" y="1"/>
                </a:cubicBezTo>
                <a:cubicBezTo>
                  <a:pt x="133" y="1"/>
                  <a:pt x="133" y="1"/>
                  <a:pt x="133" y="1"/>
                </a:cubicBezTo>
                <a:cubicBezTo>
                  <a:pt x="133" y="1"/>
                  <a:pt x="133" y="1"/>
                  <a:pt x="133" y="1"/>
                </a:cubicBezTo>
                <a:cubicBezTo>
                  <a:pt x="249" y="49"/>
                  <a:pt x="249" y="49"/>
                  <a:pt x="249" y="49"/>
                </a:cubicBezTo>
                <a:cubicBezTo>
                  <a:pt x="249" y="49"/>
                  <a:pt x="249" y="49"/>
                  <a:pt x="249" y="49"/>
                </a:cubicBezTo>
                <a:cubicBezTo>
                  <a:pt x="253" y="51"/>
                  <a:pt x="256" y="55"/>
                  <a:pt x="256" y="60"/>
                </a:cubicBezTo>
                <a:cubicBezTo>
                  <a:pt x="256" y="65"/>
                  <a:pt x="253" y="69"/>
                  <a:pt x="249" y="71"/>
                </a:cubicBezTo>
                <a:moveTo>
                  <a:pt x="12" y="152"/>
                </a:moveTo>
                <a:cubicBezTo>
                  <a:pt x="14" y="152"/>
                  <a:pt x="15" y="152"/>
                  <a:pt x="17" y="153"/>
                </a:cubicBezTo>
                <a:cubicBezTo>
                  <a:pt x="17" y="153"/>
                  <a:pt x="17" y="153"/>
                  <a:pt x="17" y="153"/>
                </a:cubicBezTo>
                <a:cubicBezTo>
                  <a:pt x="17" y="153"/>
                  <a:pt x="17" y="153"/>
                  <a:pt x="17" y="153"/>
                </a:cubicBezTo>
                <a:cubicBezTo>
                  <a:pt x="17" y="153"/>
                  <a:pt x="17" y="153"/>
                  <a:pt x="17" y="153"/>
                </a:cubicBezTo>
                <a:cubicBezTo>
                  <a:pt x="128" y="199"/>
                  <a:pt x="128" y="199"/>
                  <a:pt x="128" y="199"/>
                </a:cubicBezTo>
                <a:cubicBezTo>
                  <a:pt x="239" y="153"/>
                  <a:pt x="239" y="153"/>
                  <a:pt x="239" y="153"/>
                </a:cubicBezTo>
                <a:cubicBezTo>
                  <a:pt x="239" y="153"/>
                  <a:pt x="239" y="153"/>
                  <a:pt x="239" y="153"/>
                </a:cubicBezTo>
                <a:cubicBezTo>
                  <a:pt x="239" y="153"/>
                  <a:pt x="239" y="153"/>
                  <a:pt x="239" y="153"/>
                </a:cubicBezTo>
                <a:cubicBezTo>
                  <a:pt x="239" y="153"/>
                  <a:pt x="239" y="153"/>
                  <a:pt x="239" y="153"/>
                </a:cubicBezTo>
                <a:cubicBezTo>
                  <a:pt x="241" y="152"/>
                  <a:pt x="242" y="152"/>
                  <a:pt x="244" y="152"/>
                </a:cubicBezTo>
                <a:cubicBezTo>
                  <a:pt x="251" y="152"/>
                  <a:pt x="256" y="157"/>
                  <a:pt x="256" y="164"/>
                </a:cubicBezTo>
                <a:cubicBezTo>
                  <a:pt x="256" y="169"/>
                  <a:pt x="253" y="173"/>
                  <a:pt x="249" y="175"/>
                </a:cubicBezTo>
                <a:cubicBezTo>
                  <a:pt x="249" y="175"/>
                  <a:pt x="249" y="175"/>
                  <a:pt x="249" y="175"/>
                </a:cubicBezTo>
                <a:cubicBezTo>
                  <a:pt x="133" y="223"/>
                  <a:pt x="133" y="223"/>
                  <a:pt x="133" y="223"/>
                </a:cubicBezTo>
                <a:cubicBezTo>
                  <a:pt x="133" y="223"/>
                  <a:pt x="133" y="223"/>
                  <a:pt x="133" y="223"/>
                </a:cubicBezTo>
                <a:cubicBezTo>
                  <a:pt x="133" y="223"/>
                  <a:pt x="133" y="223"/>
                  <a:pt x="133" y="223"/>
                </a:cubicBezTo>
                <a:cubicBezTo>
                  <a:pt x="133" y="223"/>
                  <a:pt x="133" y="223"/>
                  <a:pt x="133" y="223"/>
                </a:cubicBezTo>
                <a:cubicBezTo>
                  <a:pt x="131" y="224"/>
                  <a:pt x="130" y="224"/>
                  <a:pt x="128" y="224"/>
                </a:cubicBezTo>
                <a:cubicBezTo>
                  <a:pt x="126" y="224"/>
                  <a:pt x="125" y="224"/>
                  <a:pt x="123" y="223"/>
                </a:cubicBezTo>
                <a:cubicBezTo>
                  <a:pt x="123" y="223"/>
                  <a:pt x="123" y="223"/>
                  <a:pt x="123" y="223"/>
                </a:cubicBezTo>
                <a:cubicBezTo>
                  <a:pt x="123" y="223"/>
                  <a:pt x="123" y="223"/>
                  <a:pt x="123" y="223"/>
                </a:cubicBezTo>
                <a:cubicBezTo>
                  <a:pt x="123" y="223"/>
                  <a:pt x="123" y="223"/>
                  <a:pt x="123" y="223"/>
                </a:cubicBezTo>
                <a:cubicBezTo>
                  <a:pt x="7" y="175"/>
                  <a:pt x="7" y="175"/>
                  <a:pt x="7" y="175"/>
                </a:cubicBezTo>
                <a:cubicBezTo>
                  <a:pt x="7" y="175"/>
                  <a:pt x="7" y="175"/>
                  <a:pt x="7" y="175"/>
                </a:cubicBezTo>
                <a:cubicBezTo>
                  <a:pt x="3" y="173"/>
                  <a:pt x="0" y="169"/>
                  <a:pt x="0" y="164"/>
                </a:cubicBezTo>
                <a:cubicBezTo>
                  <a:pt x="0" y="157"/>
                  <a:pt x="5" y="152"/>
                  <a:pt x="12" y="15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3">
              <a:solidFill>
                <a:schemeClr val="dk1"/>
              </a:solidFill>
              <a:latin typeface="Open Sans"/>
              <a:ea typeface="Open Sans"/>
              <a:cs typeface="Open Sans"/>
              <a:sym typeface="Open Sans"/>
            </a:endParaRPr>
          </a:p>
        </p:txBody>
      </p:sp>
      <p:sp>
        <p:nvSpPr>
          <p:cNvPr id="457" name="Google Shape;457;p36"/>
          <p:cNvSpPr/>
          <p:nvPr/>
        </p:nvSpPr>
        <p:spPr>
          <a:xfrm>
            <a:off x="3535079" y="1658572"/>
            <a:ext cx="261651" cy="248468"/>
          </a:xfrm>
          <a:custGeom>
            <a:avLst/>
            <a:gdLst/>
            <a:ahLst/>
            <a:cxnLst/>
            <a:rect l="l" t="t" r="r" b="b"/>
            <a:pathLst>
              <a:path w="256" h="244" extrusionOk="0">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3">
              <a:solidFill>
                <a:schemeClr val="dk1"/>
              </a:solidFill>
              <a:latin typeface="Open Sans"/>
              <a:ea typeface="Open Sans"/>
              <a:cs typeface="Open Sans"/>
              <a:sym typeface="Open Sans"/>
            </a:endParaRPr>
          </a:p>
        </p:txBody>
      </p:sp>
      <p:sp>
        <p:nvSpPr>
          <p:cNvPr id="458" name="Google Shape;458;p36"/>
          <p:cNvSpPr txBox="1"/>
          <p:nvPr/>
        </p:nvSpPr>
        <p:spPr>
          <a:xfrm>
            <a:off x="2569554" y="446754"/>
            <a:ext cx="4005000" cy="415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100" b="1" dirty="0">
                <a:solidFill>
                  <a:schemeClr val="dk2"/>
                </a:solidFill>
                <a:latin typeface="Roboto"/>
                <a:ea typeface="Roboto"/>
                <a:cs typeface="Roboto"/>
                <a:sym typeface="Roboto"/>
              </a:rPr>
              <a:t>Broadband Project Dashboard</a:t>
            </a:r>
            <a:endParaRPr sz="2100" b="1" dirty="0">
              <a:solidFill>
                <a:schemeClr val="dk2"/>
              </a:solidFill>
              <a:latin typeface="Roboto"/>
              <a:ea typeface="Roboto"/>
              <a:cs typeface="Roboto"/>
              <a:sym typeface="Roboto"/>
            </a:endParaRPr>
          </a:p>
        </p:txBody>
      </p:sp>
      <p:sp>
        <p:nvSpPr>
          <p:cNvPr id="459" name="Google Shape;459;p36"/>
          <p:cNvSpPr txBox="1"/>
          <p:nvPr/>
        </p:nvSpPr>
        <p:spPr>
          <a:xfrm>
            <a:off x="3118104" y="950216"/>
            <a:ext cx="29079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050" b="1" dirty="0">
                <a:solidFill>
                  <a:schemeClr val="accent5"/>
                </a:solidFill>
                <a:latin typeface="Roboto Light"/>
                <a:ea typeface="Roboto Light"/>
                <a:cs typeface="Roboto Light"/>
                <a:sym typeface="Roboto Light"/>
              </a:rPr>
              <a:t>Expected Launch: June 2022</a:t>
            </a:r>
            <a:endParaRPr sz="1050" b="1" dirty="0">
              <a:solidFill>
                <a:schemeClr val="accent5"/>
              </a:solidFill>
              <a:latin typeface="Roboto Light"/>
              <a:ea typeface="Roboto Light"/>
              <a:cs typeface="Roboto Light"/>
              <a:sym typeface="Roboto Light"/>
            </a:endParaRPr>
          </a:p>
        </p:txBody>
      </p:sp>
      <p:sp>
        <p:nvSpPr>
          <p:cNvPr id="460" name="Google Shape;460;p36"/>
          <p:cNvSpPr txBox="1">
            <a:spLocks noGrp="1"/>
          </p:cNvSpPr>
          <p:nvPr>
            <p:ph type="sldNum" idx="4294967295"/>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t>17</a:t>
            </a:fld>
            <a:endParaRPr sz="1000"/>
          </a:p>
        </p:txBody>
      </p:sp>
      <p:grpSp>
        <p:nvGrpSpPr>
          <p:cNvPr id="48" name="Google Shape;444;p36"/>
          <p:cNvGrpSpPr/>
          <p:nvPr/>
        </p:nvGrpSpPr>
        <p:grpSpPr>
          <a:xfrm>
            <a:off x="2795626" y="2863413"/>
            <a:ext cx="358617" cy="236743"/>
            <a:chOff x="2141517" y="2373325"/>
            <a:chExt cx="476251" cy="314400"/>
          </a:xfrm>
        </p:grpSpPr>
        <p:sp>
          <p:nvSpPr>
            <p:cNvPr id="49" name="Google Shape;445;p36"/>
            <p:cNvSpPr/>
            <p:nvPr/>
          </p:nvSpPr>
          <p:spPr>
            <a:xfrm>
              <a:off x="2200255" y="2678125"/>
              <a:ext cx="387300" cy="9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50" name="Google Shape;446;p36"/>
            <p:cNvSpPr/>
            <p:nvPr/>
          </p:nvSpPr>
          <p:spPr>
            <a:xfrm>
              <a:off x="2517755" y="2468575"/>
              <a:ext cx="69900" cy="209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51" name="Google Shape;447;p36"/>
            <p:cNvSpPr/>
            <p:nvPr/>
          </p:nvSpPr>
          <p:spPr>
            <a:xfrm>
              <a:off x="2438380" y="2547950"/>
              <a:ext cx="69900" cy="130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52" name="Google Shape;448;p36"/>
            <p:cNvSpPr/>
            <p:nvPr/>
          </p:nvSpPr>
          <p:spPr>
            <a:xfrm>
              <a:off x="2359005" y="2592400"/>
              <a:ext cx="69900" cy="85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53" name="Google Shape;449;p36"/>
            <p:cNvSpPr/>
            <p:nvPr/>
          </p:nvSpPr>
          <p:spPr>
            <a:xfrm>
              <a:off x="2279630" y="2551125"/>
              <a:ext cx="69900" cy="126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54" name="Google Shape;450;p36"/>
            <p:cNvSpPr/>
            <p:nvPr/>
          </p:nvSpPr>
          <p:spPr>
            <a:xfrm>
              <a:off x="2200255" y="2587637"/>
              <a:ext cx="68400" cy="90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55" name="Google Shape;451;p36"/>
            <p:cNvSpPr/>
            <p:nvPr/>
          </p:nvSpPr>
          <p:spPr>
            <a:xfrm>
              <a:off x="2141517" y="2559062"/>
              <a:ext cx="36513" cy="38100"/>
            </a:xfrm>
            <a:custGeom>
              <a:avLst/>
              <a:gdLst/>
              <a:ahLst/>
              <a:cxnLst/>
              <a:rect l="l" t="t" r="r" b="b"/>
              <a:pathLst>
                <a:path w="46" h="47" extrusionOk="0">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56" name="Google Shape;452;p36"/>
            <p:cNvSpPr/>
            <p:nvPr/>
          </p:nvSpPr>
          <p:spPr>
            <a:xfrm>
              <a:off x="2568555" y="2373325"/>
              <a:ext cx="49213" cy="47625"/>
            </a:xfrm>
            <a:custGeom>
              <a:avLst/>
              <a:gdLst/>
              <a:ahLst/>
              <a:cxnLst/>
              <a:rect l="l" t="t" r="r" b="b"/>
              <a:pathLst>
                <a:path w="62" h="59" extrusionOk="0">
                  <a:moveTo>
                    <a:pt x="62" y="0"/>
                  </a:moveTo>
                  <a:lnTo>
                    <a:pt x="0" y="1"/>
                  </a:lnTo>
                  <a:lnTo>
                    <a:pt x="22" y="29"/>
                  </a:lnTo>
                  <a:lnTo>
                    <a:pt x="43" y="59"/>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57" name="Google Shape;453;p36"/>
            <p:cNvSpPr/>
            <p:nvPr/>
          </p:nvSpPr>
          <p:spPr>
            <a:xfrm>
              <a:off x="2176442" y="2397137"/>
              <a:ext cx="404813" cy="169863"/>
            </a:xfrm>
            <a:custGeom>
              <a:avLst/>
              <a:gdLst/>
              <a:ahLst/>
              <a:cxnLst/>
              <a:rect l="l" t="t" r="r" b="b"/>
              <a:pathLst>
                <a:path w="511" h="216" extrusionOk="0">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grpSp>
    </p:spTree>
    <p:extLst>
      <p:ext uri="{BB962C8B-B14F-4D97-AF65-F5344CB8AC3E}">
        <p14:creationId xmlns:p14="http://schemas.microsoft.com/office/powerpoint/2010/main" val="412937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30"/>
          <p:cNvPicPr preferRelativeResize="0">
            <a:picLocks noGrp="1"/>
          </p:cNvPicPr>
          <p:nvPr>
            <p:ph type="pic" idx="4294967295"/>
          </p:nvPr>
        </p:nvPicPr>
        <p:blipFill rotWithShape="1">
          <a:blip r:embed="rId3">
            <a:alphaModFix/>
          </a:blip>
          <a:srcRect t="7525" b="7534"/>
          <a:stretch/>
        </p:blipFill>
        <p:spPr>
          <a:xfrm>
            <a:off x="-38325" y="-23575"/>
            <a:ext cx="9190523" cy="5190650"/>
          </a:xfrm>
          <a:prstGeom prst="rect">
            <a:avLst/>
          </a:prstGeom>
          <a:solidFill>
            <a:schemeClr val="lt1"/>
          </a:solidFill>
          <a:ln>
            <a:noFill/>
          </a:ln>
        </p:spPr>
      </p:pic>
      <p:sp>
        <p:nvSpPr>
          <p:cNvPr id="320" name="Google Shape;320;p30"/>
          <p:cNvSpPr/>
          <p:nvPr/>
        </p:nvSpPr>
        <p:spPr>
          <a:xfrm>
            <a:off x="-38325" y="-68750"/>
            <a:ext cx="9190500" cy="5255100"/>
          </a:xfrm>
          <a:prstGeom prst="rect">
            <a:avLst/>
          </a:prstGeom>
          <a:gradFill>
            <a:gsLst>
              <a:gs pos="0">
                <a:srgbClr val="0070C0">
                  <a:alpha val="80784"/>
                </a:srgbClr>
              </a:gs>
              <a:gs pos="100000">
                <a:schemeClr val="accent1"/>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Open Sans"/>
              <a:ea typeface="Open Sans"/>
              <a:cs typeface="Open Sans"/>
              <a:sym typeface="Open Sans"/>
            </a:endParaRPr>
          </a:p>
        </p:txBody>
      </p:sp>
      <p:sp>
        <p:nvSpPr>
          <p:cNvPr id="321" name="Google Shape;321;p30"/>
          <p:cNvSpPr txBox="1"/>
          <p:nvPr/>
        </p:nvSpPr>
        <p:spPr>
          <a:xfrm>
            <a:off x="471841" y="2074672"/>
            <a:ext cx="6175701" cy="70016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100" b="1" dirty="0">
                <a:solidFill>
                  <a:schemeClr val="lt1"/>
                </a:solidFill>
                <a:latin typeface="Poppins"/>
                <a:ea typeface="Poppins"/>
                <a:cs typeface="Poppins"/>
                <a:sym typeface="Poppins"/>
              </a:rPr>
              <a:t>Thank You</a:t>
            </a:r>
            <a:endParaRPr sz="1100" dirty="0">
              <a:solidFill>
                <a:schemeClr val="lt1"/>
              </a:solidFill>
            </a:endParaRPr>
          </a:p>
        </p:txBody>
      </p:sp>
      <p:pic>
        <p:nvPicPr>
          <p:cNvPr id="322" name="Google Shape;322;p30"/>
          <p:cNvPicPr preferRelativeResize="0"/>
          <p:nvPr/>
        </p:nvPicPr>
        <p:blipFill>
          <a:blip r:embed="rId4">
            <a:alphaModFix/>
          </a:blip>
          <a:stretch>
            <a:fillRect/>
          </a:stretch>
        </p:blipFill>
        <p:spPr>
          <a:xfrm>
            <a:off x="416600" y="4137200"/>
            <a:ext cx="3076725" cy="636050"/>
          </a:xfrm>
          <a:prstGeom prst="rect">
            <a:avLst/>
          </a:prstGeom>
          <a:noFill/>
          <a:ln>
            <a:noFill/>
          </a:ln>
        </p:spPr>
      </p:pic>
      <p:sp>
        <p:nvSpPr>
          <p:cNvPr id="323" name="Google Shape;323;p30"/>
          <p:cNvSpPr txBox="1"/>
          <p:nvPr/>
        </p:nvSpPr>
        <p:spPr>
          <a:xfrm>
            <a:off x="6395375" y="3042884"/>
            <a:ext cx="2368800" cy="2169794"/>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500" b="1" dirty="0">
                <a:solidFill>
                  <a:srgbClr val="FFFFFF"/>
                </a:solidFill>
                <a:latin typeface="Roboto"/>
                <a:ea typeface="Roboto"/>
                <a:cs typeface="Roboto"/>
                <a:sym typeface="Roboto"/>
              </a:rPr>
              <a:t>Contact Us</a:t>
            </a:r>
            <a:endParaRPr sz="1500" b="1" dirty="0">
              <a:solidFill>
                <a:srgbClr val="FFFFFF"/>
              </a:solidFill>
              <a:latin typeface="Roboto"/>
              <a:ea typeface="Roboto"/>
              <a:cs typeface="Roboto"/>
              <a:sym typeface="Roboto"/>
            </a:endParaRPr>
          </a:p>
          <a:p>
            <a:pPr marL="0" lvl="0" indent="0" algn="l" rtl="0">
              <a:lnSpc>
                <a:spcPct val="100000"/>
              </a:lnSpc>
              <a:spcBef>
                <a:spcPts val="800"/>
              </a:spcBef>
              <a:spcAft>
                <a:spcPts val="0"/>
              </a:spcAft>
              <a:buNone/>
            </a:pPr>
            <a:r>
              <a:rPr lang="en" sz="1200" dirty="0">
                <a:solidFill>
                  <a:srgbClr val="FFFFFF"/>
                </a:solidFill>
                <a:latin typeface="Roboto"/>
                <a:ea typeface="Roboto"/>
                <a:cs typeface="Roboto"/>
                <a:sym typeface="Roboto"/>
              </a:rPr>
              <a:t>600 East Main Street, Suite 300</a:t>
            </a:r>
            <a:endParaRPr sz="1200" dirty="0">
              <a:solidFill>
                <a:srgbClr val="FFFFFF"/>
              </a:solidFill>
              <a:latin typeface="Roboto"/>
              <a:ea typeface="Roboto"/>
              <a:cs typeface="Roboto"/>
              <a:sym typeface="Roboto"/>
            </a:endParaRPr>
          </a:p>
          <a:p>
            <a:pPr marL="0" lvl="0" indent="0" algn="l" rtl="0">
              <a:lnSpc>
                <a:spcPct val="100000"/>
              </a:lnSpc>
              <a:spcBef>
                <a:spcPts val="800"/>
              </a:spcBef>
              <a:spcAft>
                <a:spcPts val="0"/>
              </a:spcAft>
              <a:buNone/>
            </a:pPr>
            <a:r>
              <a:rPr lang="en" sz="1200" dirty="0">
                <a:solidFill>
                  <a:srgbClr val="FFFFFF"/>
                </a:solidFill>
                <a:latin typeface="Roboto"/>
                <a:ea typeface="Roboto"/>
                <a:cs typeface="Roboto"/>
                <a:sym typeface="Roboto"/>
              </a:rPr>
              <a:t>Richmond, VA 23219</a:t>
            </a:r>
            <a:endParaRPr sz="1200" dirty="0">
              <a:solidFill>
                <a:srgbClr val="FFFFFF"/>
              </a:solidFill>
              <a:latin typeface="Roboto"/>
              <a:ea typeface="Roboto"/>
              <a:cs typeface="Roboto"/>
              <a:sym typeface="Roboto"/>
            </a:endParaRPr>
          </a:p>
          <a:p>
            <a:pPr marL="0" lvl="0" indent="0" algn="l" rtl="0">
              <a:lnSpc>
                <a:spcPct val="100000"/>
              </a:lnSpc>
              <a:spcBef>
                <a:spcPts val="800"/>
              </a:spcBef>
              <a:spcAft>
                <a:spcPts val="0"/>
              </a:spcAft>
              <a:buNone/>
            </a:pPr>
            <a:r>
              <a:rPr lang="en" sz="1200" dirty="0">
                <a:solidFill>
                  <a:srgbClr val="CCCCCC"/>
                </a:solidFill>
                <a:latin typeface="Roboto"/>
                <a:ea typeface="Roboto"/>
                <a:cs typeface="Roboto"/>
                <a:sym typeface="Roboto"/>
              </a:rPr>
              <a:t>804-371-7000</a:t>
            </a:r>
            <a:r>
              <a:rPr lang="en" sz="1200" dirty="0">
                <a:solidFill>
                  <a:srgbClr val="FFFFFF"/>
                </a:solidFill>
                <a:latin typeface="Roboto"/>
                <a:ea typeface="Roboto"/>
                <a:cs typeface="Roboto"/>
                <a:sym typeface="Roboto"/>
              </a:rPr>
              <a:t> </a:t>
            </a:r>
            <a:endParaRPr sz="1200" dirty="0">
              <a:solidFill>
                <a:srgbClr val="FFFFFF"/>
              </a:solidFill>
              <a:latin typeface="Roboto"/>
              <a:ea typeface="Roboto"/>
              <a:cs typeface="Roboto"/>
              <a:sym typeface="Roboto"/>
            </a:endParaRPr>
          </a:p>
          <a:p>
            <a:pPr marL="0" lvl="0" indent="0" algn="l" rtl="0">
              <a:lnSpc>
                <a:spcPct val="100000"/>
              </a:lnSpc>
              <a:spcBef>
                <a:spcPts val="800"/>
              </a:spcBef>
              <a:spcAft>
                <a:spcPts val="0"/>
              </a:spcAft>
              <a:buNone/>
            </a:pPr>
            <a:r>
              <a:rPr lang="en" sz="1200" dirty="0">
                <a:solidFill>
                  <a:srgbClr val="FFFFFF"/>
                </a:solidFill>
                <a:latin typeface="Roboto"/>
                <a:ea typeface="Roboto"/>
                <a:cs typeface="Roboto"/>
                <a:sym typeface="Roboto"/>
                <a:hlinkClick r:id="rId5"/>
              </a:rPr>
              <a:t>www.dhcd.virginia.gov</a:t>
            </a:r>
            <a:endParaRPr lang="en" sz="1200" dirty="0">
              <a:solidFill>
                <a:srgbClr val="FFFFFF"/>
              </a:solidFill>
              <a:latin typeface="Roboto"/>
              <a:ea typeface="Roboto"/>
              <a:cs typeface="Roboto"/>
              <a:sym typeface="Roboto"/>
            </a:endParaRPr>
          </a:p>
          <a:p>
            <a:pPr marL="0" lvl="0" indent="0" algn="l" rtl="0">
              <a:lnSpc>
                <a:spcPct val="100000"/>
              </a:lnSpc>
              <a:spcBef>
                <a:spcPts val="800"/>
              </a:spcBef>
              <a:spcAft>
                <a:spcPts val="0"/>
              </a:spcAft>
              <a:buNone/>
            </a:pPr>
            <a:r>
              <a:rPr lang="en" sz="1200" dirty="0">
                <a:solidFill>
                  <a:srgbClr val="FFFFFF"/>
                </a:solidFill>
                <a:latin typeface="Roboto"/>
                <a:ea typeface="Roboto"/>
                <a:cs typeface="Roboto"/>
                <a:sym typeface="Roboto"/>
              </a:rPr>
              <a:t>Email: vati@dhcd.virginia.gov</a:t>
            </a:r>
            <a:endParaRPr sz="1200" dirty="0">
              <a:solidFill>
                <a:srgbClr val="FFFFFF"/>
              </a:solidFill>
              <a:latin typeface="Roboto"/>
              <a:ea typeface="Roboto"/>
              <a:cs typeface="Roboto"/>
              <a:sym typeface="Roboto"/>
            </a:endParaRPr>
          </a:p>
          <a:p>
            <a:pPr marL="0" lvl="0" indent="0" algn="l" rtl="0">
              <a:lnSpc>
                <a:spcPct val="100000"/>
              </a:lnSpc>
              <a:spcBef>
                <a:spcPts val="800"/>
              </a:spcBef>
              <a:spcAft>
                <a:spcPts val="0"/>
              </a:spcAft>
              <a:buNone/>
            </a:pPr>
            <a:endParaRPr dirty="0">
              <a:latin typeface="Roboto"/>
              <a:ea typeface="Roboto"/>
              <a:cs typeface="Roboto"/>
              <a:sym typeface="Roboto"/>
            </a:endParaRPr>
          </a:p>
        </p:txBody>
      </p:sp>
    </p:spTree>
    <p:extLst>
      <p:ext uri="{BB962C8B-B14F-4D97-AF65-F5344CB8AC3E}">
        <p14:creationId xmlns:p14="http://schemas.microsoft.com/office/powerpoint/2010/main" val="19414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p:nvPr/>
        </p:nvSpPr>
        <p:spPr>
          <a:xfrm>
            <a:off x="200" y="150"/>
            <a:ext cx="9144000" cy="5143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7" name="Google Shape;127;p14"/>
          <p:cNvPicPr preferRelativeResize="0"/>
          <p:nvPr/>
        </p:nvPicPr>
        <p:blipFill rotWithShape="1">
          <a:blip r:embed="rId3">
            <a:alphaModFix amt="20000"/>
            <a:extLst>
              <a:ext uri="{BEBA8EAE-BF5A-486C-A8C5-ECC9F3942E4B}">
                <a14:imgProps xmlns:a14="http://schemas.microsoft.com/office/drawing/2010/main">
                  <a14:imgLayer r:embed="rId4">
                    <a14:imgEffect>
                      <a14:saturation sat="37000"/>
                    </a14:imgEffect>
                    <a14:imgEffect>
                      <a14:brightnessContrast bright="-40000"/>
                    </a14:imgEffect>
                  </a14:imgLayer>
                </a14:imgProps>
              </a:ext>
            </a:extLst>
          </a:blip>
          <a:srcRect t="7834" b="7834"/>
          <a:stretch/>
        </p:blipFill>
        <p:spPr>
          <a:xfrm>
            <a:off x="200" y="151"/>
            <a:ext cx="9144003" cy="5143499"/>
          </a:xfrm>
          <a:prstGeom prst="rect">
            <a:avLst/>
          </a:prstGeom>
          <a:noFill/>
          <a:ln>
            <a:noFill/>
          </a:ln>
        </p:spPr>
      </p:pic>
      <p:sp>
        <p:nvSpPr>
          <p:cNvPr id="128" name="Google Shape;128;p14"/>
          <p:cNvSpPr txBox="1"/>
          <p:nvPr/>
        </p:nvSpPr>
        <p:spPr>
          <a:xfrm>
            <a:off x="712292" y="588539"/>
            <a:ext cx="8076833" cy="267765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3000" b="1" dirty="0">
                <a:solidFill>
                  <a:schemeClr val="lt1"/>
                </a:solidFill>
                <a:latin typeface="Roboto"/>
                <a:ea typeface="Roboto"/>
                <a:cs typeface="Roboto"/>
                <a:sym typeface="Roboto"/>
              </a:rPr>
              <a:t>Outline</a:t>
            </a:r>
          </a:p>
          <a:p>
            <a:pPr marL="457200" lvl="0" algn="l" rtl="0">
              <a:spcBef>
                <a:spcPts val="0"/>
              </a:spcBef>
              <a:spcAft>
                <a:spcPts val="0"/>
              </a:spcAft>
            </a:pPr>
            <a:endParaRPr lang="en" sz="2400" b="1" dirty="0">
              <a:solidFill>
                <a:schemeClr val="lt1"/>
              </a:solidFill>
              <a:latin typeface="Roboto"/>
              <a:ea typeface="Roboto"/>
              <a:cs typeface="Roboto"/>
              <a:sym typeface="Roboto"/>
            </a:endParaRPr>
          </a:p>
          <a:p>
            <a:pPr marL="457200" indent="-457200">
              <a:buClr>
                <a:schemeClr val="bg1"/>
              </a:buClr>
              <a:buFont typeface="+mj-lt"/>
              <a:buAutoNum type="arabicPeriod"/>
            </a:pPr>
            <a:r>
              <a:rPr lang="en" sz="2400" b="1" dirty="0">
                <a:solidFill>
                  <a:schemeClr val="lt1"/>
                </a:solidFill>
                <a:latin typeface="Roboto"/>
                <a:ea typeface="Roboto"/>
                <a:cs typeface="Roboto"/>
                <a:sym typeface="Roboto"/>
              </a:rPr>
              <a:t>Looking Back + Celebrating Successes</a:t>
            </a:r>
          </a:p>
          <a:p>
            <a:pPr marL="457200" indent="-457200">
              <a:buClr>
                <a:schemeClr val="bg1"/>
              </a:buClr>
              <a:buFont typeface="+mj-lt"/>
              <a:buAutoNum type="arabicPeriod"/>
            </a:pPr>
            <a:endParaRPr lang="en" sz="2400" b="1" dirty="0">
              <a:solidFill>
                <a:schemeClr val="lt1"/>
              </a:solidFill>
              <a:latin typeface="Roboto"/>
              <a:ea typeface="Roboto"/>
              <a:cs typeface="Roboto"/>
              <a:sym typeface="Roboto"/>
            </a:endParaRPr>
          </a:p>
          <a:p>
            <a:pPr marL="457200" indent="-457200">
              <a:buClr>
                <a:schemeClr val="bg1"/>
              </a:buClr>
              <a:buFont typeface="+mj-lt"/>
              <a:buAutoNum type="arabicPeriod"/>
            </a:pPr>
            <a:r>
              <a:rPr lang="en" sz="2400" b="1" dirty="0">
                <a:solidFill>
                  <a:schemeClr val="lt1"/>
                </a:solidFill>
                <a:latin typeface="Roboto"/>
                <a:ea typeface="Roboto"/>
                <a:cs typeface="Roboto"/>
                <a:sym typeface="Roboto"/>
              </a:rPr>
              <a:t>Current Initiatives</a:t>
            </a:r>
          </a:p>
          <a:p>
            <a:pPr marL="457200" indent="-457200">
              <a:buClr>
                <a:schemeClr val="bg1"/>
              </a:buClr>
              <a:buFont typeface="+mj-lt"/>
              <a:buAutoNum type="arabicPeriod"/>
            </a:pPr>
            <a:endParaRPr lang="en" sz="2400" b="1" dirty="0">
              <a:solidFill>
                <a:schemeClr val="lt1"/>
              </a:solidFill>
              <a:latin typeface="Roboto"/>
              <a:ea typeface="Roboto"/>
              <a:cs typeface="Roboto"/>
              <a:sym typeface="Roboto"/>
            </a:endParaRPr>
          </a:p>
          <a:p>
            <a:pPr marL="457200" indent="-457200">
              <a:buClr>
                <a:schemeClr val="bg1"/>
              </a:buClr>
              <a:buFont typeface="+mj-lt"/>
              <a:buAutoNum type="arabicPeriod"/>
            </a:pPr>
            <a:r>
              <a:rPr lang="en" sz="2400" b="1" dirty="0">
                <a:solidFill>
                  <a:schemeClr val="lt1"/>
                </a:solidFill>
                <a:latin typeface="Roboto"/>
                <a:ea typeface="Roboto"/>
                <a:cs typeface="Roboto"/>
                <a:sym typeface="Roboto"/>
              </a:rPr>
              <a:t>What’s Coming Next?</a:t>
            </a:r>
            <a:endParaRPr lang="en" sz="2000" b="1" dirty="0">
              <a:solidFill>
                <a:schemeClr val="lt1"/>
              </a:solidFill>
              <a:latin typeface="Roboto"/>
              <a:ea typeface="Roboto"/>
              <a:cs typeface="Roboto"/>
              <a:sym typeface="Roboto"/>
            </a:endParaRPr>
          </a:p>
        </p:txBody>
      </p:sp>
      <p:pic>
        <p:nvPicPr>
          <p:cNvPr id="129" name="Google Shape;129;p14"/>
          <p:cNvPicPr preferRelativeResize="0"/>
          <p:nvPr/>
        </p:nvPicPr>
        <p:blipFill rotWithShape="1">
          <a:blip r:embed="rId5">
            <a:alphaModFix/>
          </a:blip>
          <a:srcRect/>
          <a:stretch/>
        </p:blipFill>
        <p:spPr>
          <a:xfrm>
            <a:off x="481498" y="4275743"/>
            <a:ext cx="2640074" cy="541550"/>
          </a:xfrm>
          <a:prstGeom prst="rect">
            <a:avLst/>
          </a:prstGeom>
          <a:noFill/>
          <a:ln>
            <a:noFill/>
          </a:ln>
        </p:spPr>
      </p:pic>
      <p:grpSp>
        <p:nvGrpSpPr>
          <p:cNvPr id="130" name="Google Shape;130;p14"/>
          <p:cNvGrpSpPr/>
          <p:nvPr/>
        </p:nvGrpSpPr>
        <p:grpSpPr>
          <a:xfrm>
            <a:off x="281025" y="240650"/>
            <a:ext cx="220725" cy="215950"/>
            <a:chOff x="404850" y="312100"/>
            <a:chExt cx="220725" cy="215950"/>
          </a:xfrm>
        </p:grpSpPr>
        <p:sp>
          <p:nvSpPr>
            <p:cNvPr id="131" name="Google Shape;131;p14"/>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14"/>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4"/>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14"/>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5" name="Google Shape;135;p14"/>
          <p:cNvSpPr txBox="1">
            <a:spLocks noGrp="1"/>
          </p:cNvSpPr>
          <p:nvPr>
            <p:ph type="sldNum" idx="4294967295"/>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dirty="0"/>
          </a:p>
        </p:txBody>
      </p:sp>
    </p:spTree>
    <p:extLst>
      <p:ext uri="{BB962C8B-B14F-4D97-AF65-F5344CB8AC3E}">
        <p14:creationId xmlns:p14="http://schemas.microsoft.com/office/powerpoint/2010/main" val="330757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p:nvPr/>
        </p:nvSpPr>
        <p:spPr>
          <a:xfrm>
            <a:off x="4025009" y="1730566"/>
            <a:ext cx="4812399" cy="2769959"/>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Growth of VATI</a:t>
            </a:r>
          </a:p>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Support of the Commonwealth Connect Coalition</a:t>
            </a:r>
          </a:p>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Success: Roanoke County</a:t>
            </a:r>
          </a:p>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p:txBody>
      </p:sp>
      <p:sp>
        <p:nvSpPr>
          <p:cNvPr id="287" name="Google Shape;287;p28"/>
          <p:cNvSpPr txBox="1"/>
          <p:nvPr/>
        </p:nvSpPr>
        <p:spPr>
          <a:xfrm>
            <a:off x="3840024" y="773975"/>
            <a:ext cx="4927458"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2"/>
                </a:solidFill>
                <a:latin typeface="Roboto"/>
                <a:ea typeface="Roboto"/>
                <a:cs typeface="Roboto"/>
                <a:sym typeface="Roboto"/>
              </a:rPr>
              <a:t>Looking Back + Celebrating Our Success</a:t>
            </a:r>
            <a:endParaRPr sz="2400" b="1" dirty="0">
              <a:solidFill>
                <a:schemeClr val="dk2"/>
              </a:solidFill>
              <a:latin typeface="Roboto"/>
              <a:ea typeface="Roboto"/>
              <a:cs typeface="Roboto"/>
              <a:sym typeface="Roboto"/>
            </a:endParaRPr>
          </a:p>
        </p:txBody>
      </p:sp>
      <p:sp>
        <p:nvSpPr>
          <p:cNvPr id="288" name="Google Shape;288;p28"/>
          <p:cNvSpPr/>
          <p:nvPr/>
        </p:nvSpPr>
        <p:spPr>
          <a:xfrm>
            <a:off x="1" y="0"/>
            <a:ext cx="744300" cy="1285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89" name="Google Shape;289;p28"/>
          <p:cNvSpPr/>
          <p:nvPr/>
        </p:nvSpPr>
        <p:spPr>
          <a:xfrm>
            <a:off x="1" y="1285875"/>
            <a:ext cx="744300" cy="12858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0" name="Google Shape;290;p28"/>
          <p:cNvSpPr/>
          <p:nvPr/>
        </p:nvSpPr>
        <p:spPr>
          <a:xfrm>
            <a:off x="1" y="2571750"/>
            <a:ext cx="744300" cy="12858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1" name="Google Shape;291;p28"/>
          <p:cNvSpPr/>
          <p:nvPr/>
        </p:nvSpPr>
        <p:spPr>
          <a:xfrm>
            <a:off x="1" y="3857625"/>
            <a:ext cx="744300" cy="12858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3" name="Google Shape;293;p28"/>
          <p:cNvSpPr/>
          <p:nvPr/>
        </p:nvSpPr>
        <p:spPr>
          <a:xfrm flipH="1">
            <a:off x="8636800" y="237225"/>
            <a:ext cx="252900" cy="314400"/>
          </a:xfrm>
          <a:prstGeom prst="halfFrame">
            <a:avLst>
              <a:gd name="adj1" fmla="val 33333"/>
              <a:gd name="adj2" fmla="val 3333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txBox="1">
            <a:spLocks noGrp="1"/>
          </p:cNvSpPr>
          <p:nvPr>
            <p:ph type="sldNum" idx="4294967295"/>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050" name="Picture 2" descr="Broadband | DHCD"/>
          <p:cNvPicPr>
            <a:picLocks noChangeAspect="1" noChangeArrowheads="1"/>
          </p:cNvPicPr>
          <p:nvPr/>
        </p:nvPicPr>
        <p:blipFill rotWithShape="1">
          <a:blip r:embed="rId3">
            <a:extLst>
              <a:ext uri="{28A0092B-C50C-407E-A947-70E740481C1C}">
                <a14:useLocalDpi xmlns:a14="http://schemas.microsoft.com/office/drawing/2010/main" val="0"/>
              </a:ext>
            </a:extLst>
          </a:blip>
          <a:srcRect l="15324" t="107" r="44300" b="-107"/>
          <a:stretch/>
        </p:blipFill>
        <p:spPr bwMode="auto">
          <a:xfrm>
            <a:off x="372151" y="-32912"/>
            <a:ext cx="3180764" cy="5209173"/>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43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19" name="Google Shape;219;p21"/>
          <p:cNvSpPr txBox="1"/>
          <p:nvPr/>
        </p:nvSpPr>
        <p:spPr>
          <a:xfrm>
            <a:off x="806257" y="222055"/>
            <a:ext cx="3222482" cy="738664"/>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2400" b="1" dirty="0">
                <a:solidFill>
                  <a:schemeClr val="dk2"/>
                </a:solidFill>
                <a:latin typeface="Roboto"/>
                <a:ea typeface="Roboto"/>
                <a:cs typeface="Roboto"/>
                <a:sym typeface="Roboto"/>
              </a:rPr>
              <a:t>VATI Funding </a:t>
            </a:r>
          </a:p>
          <a:p>
            <a:pPr marL="0" lvl="0" indent="0" algn="l" rtl="0">
              <a:spcBef>
                <a:spcPts val="0"/>
              </a:spcBef>
              <a:spcAft>
                <a:spcPts val="0"/>
              </a:spcAft>
              <a:buNone/>
            </a:pPr>
            <a:r>
              <a:rPr lang="en" sz="2400" b="1" dirty="0">
                <a:solidFill>
                  <a:schemeClr val="dk2"/>
                </a:solidFill>
                <a:latin typeface="Roboto"/>
                <a:ea typeface="Roboto"/>
                <a:cs typeface="Roboto"/>
                <a:sym typeface="Roboto"/>
              </a:rPr>
              <a:t>Availability &amp; Sources</a:t>
            </a:r>
            <a:endParaRPr sz="2400" b="1" dirty="0">
              <a:solidFill>
                <a:schemeClr val="dk2"/>
              </a:solidFill>
              <a:latin typeface="Roboto"/>
              <a:ea typeface="Roboto"/>
              <a:cs typeface="Roboto"/>
              <a:sym typeface="Roboto"/>
            </a:endParaRPr>
          </a:p>
        </p:txBody>
      </p:sp>
      <p:sp>
        <p:nvSpPr>
          <p:cNvPr id="220" name="Google Shape;220;p21"/>
          <p:cNvSpPr txBox="1">
            <a:spLocks noGrp="1"/>
          </p:cNvSpPr>
          <p:nvPr>
            <p:ph type="sldNum" idx="3"/>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aphicFrame>
        <p:nvGraphicFramePr>
          <p:cNvPr id="7" name="Chart 6"/>
          <p:cNvGraphicFramePr>
            <a:graphicFrameLocks/>
          </p:cNvGraphicFramePr>
          <p:nvPr>
            <p:extLst/>
          </p:nvPr>
        </p:nvGraphicFramePr>
        <p:xfrm>
          <a:off x="2727064" y="833718"/>
          <a:ext cx="6161889" cy="3674111"/>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88;p19"/>
          <p:cNvSpPr txBox="1"/>
          <p:nvPr/>
        </p:nvSpPr>
        <p:spPr>
          <a:xfrm>
            <a:off x="-106941" y="1745739"/>
            <a:ext cx="2834005" cy="1388650"/>
          </a:xfrm>
          <a:prstGeom prst="rect">
            <a:avLst/>
          </a:prstGeom>
          <a:noFill/>
          <a:ln>
            <a:noFill/>
          </a:ln>
        </p:spPr>
        <p:txBody>
          <a:bodyPr spcFirstLastPara="1" wrap="square" lIns="68575" tIns="34275" rIns="68575" bIns="34275" anchor="t" anchorCtr="0">
            <a:noAutofit/>
          </a:bodyPr>
          <a:lstStyle/>
          <a:p>
            <a:pPr marL="0" indent="0" algn="ctr">
              <a:buNone/>
            </a:pPr>
            <a:r>
              <a:rPr lang="en-US" b="1" dirty="0">
                <a:solidFill>
                  <a:schemeClr val="accent1"/>
                </a:solidFill>
                <a:latin typeface="Montserrat"/>
                <a:ea typeface="Montserrat"/>
                <a:cs typeface="Montserrat"/>
              </a:rPr>
              <a:t>FY2022 VATI</a:t>
            </a:r>
          </a:p>
          <a:p>
            <a:pPr marL="234950" lvl="1" indent="0" algn="ctr">
              <a:buNone/>
            </a:pPr>
            <a:r>
              <a:rPr lang="en-US" sz="1200" dirty="0">
                <a:solidFill>
                  <a:schemeClr val="dk2"/>
                </a:solidFill>
              </a:rPr>
              <a:t>57 Applications from 84 localities</a:t>
            </a:r>
          </a:p>
          <a:p>
            <a:pPr marL="234950" lvl="1" indent="0" algn="ctr">
              <a:buNone/>
            </a:pPr>
            <a:r>
              <a:rPr lang="en-US" sz="1200" dirty="0">
                <a:solidFill>
                  <a:schemeClr val="dk2"/>
                </a:solidFill>
              </a:rPr>
              <a:t>$943.3 million requested </a:t>
            </a:r>
          </a:p>
          <a:p>
            <a:pPr marL="234950" lvl="1" indent="0" algn="ctr">
              <a:buNone/>
            </a:pPr>
            <a:r>
              <a:rPr lang="en-US" sz="1200" dirty="0">
                <a:solidFill>
                  <a:schemeClr val="dk2"/>
                </a:solidFill>
              </a:rPr>
              <a:t>---</a:t>
            </a:r>
          </a:p>
          <a:p>
            <a:pPr marL="234950" lvl="1" indent="0" algn="ctr">
              <a:buNone/>
            </a:pPr>
            <a:r>
              <a:rPr lang="en-US" sz="1200" dirty="0">
                <a:solidFill>
                  <a:schemeClr val="dk2"/>
                </a:solidFill>
              </a:rPr>
              <a:t>$722 million awarded</a:t>
            </a:r>
          </a:p>
          <a:p>
            <a:pPr marL="234950" lvl="1" indent="0" algn="ctr">
              <a:buNone/>
            </a:pPr>
            <a:r>
              <a:rPr lang="en-US" sz="1200" dirty="0">
                <a:solidFill>
                  <a:schemeClr val="dk2"/>
                </a:solidFill>
              </a:rPr>
              <a:t>$1 billion leveraged</a:t>
            </a:r>
          </a:p>
          <a:p>
            <a:pPr marL="234950" lvl="1" indent="0" algn="ctr">
              <a:buNone/>
            </a:pPr>
            <a:r>
              <a:rPr lang="en-US" sz="1200" dirty="0">
                <a:solidFill>
                  <a:schemeClr val="dk2"/>
                </a:solidFill>
              </a:rPr>
              <a:t>Universal Coverage for 70 Localities</a:t>
            </a:r>
          </a:p>
          <a:p>
            <a:pPr marL="234950" lvl="1" indent="0" algn="ctr">
              <a:buNone/>
            </a:pPr>
            <a:r>
              <a:rPr lang="en-US" sz="1200" dirty="0">
                <a:solidFill>
                  <a:schemeClr val="dk2"/>
                </a:solidFill>
              </a:rPr>
              <a:t>278,550 connections</a:t>
            </a:r>
          </a:p>
        </p:txBody>
      </p:sp>
    </p:spTree>
    <p:extLst>
      <p:ext uri="{BB962C8B-B14F-4D97-AF65-F5344CB8AC3E}">
        <p14:creationId xmlns:p14="http://schemas.microsoft.com/office/powerpoint/2010/main" val="7841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p:nvPr/>
        </p:nvSpPr>
        <p:spPr>
          <a:xfrm>
            <a:off x="4395975" y="401325"/>
            <a:ext cx="4952400" cy="37272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txBox="1"/>
          <p:nvPr/>
        </p:nvSpPr>
        <p:spPr>
          <a:xfrm>
            <a:off x="515800" y="1480324"/>
            <a:ext cx="3315228" cy="2492960"/>
          </a:xfrm>
          <a:prstGeom prst="rect">
            <a:avLst/>
          </a:prstGeom>
          <a:noFill/>
          <a:ln>
            <a:noFill/>
          </a:ln>
        </p:spPr>
        <p:txBody>
          <a:bodyPr spcFirstLastPara="1" wrap="square" lIns="91425" tIns="91425" rIns="91425" bIns="91425" anchor="t" anchorCtr="0">
            <a:spAutoFit/>
          </a:bodyPr>
          <a:lstStyle/>
          <a:p>
            <a:pPr>
              <a:lnSpc>
                <a:spcPct val="150000"/>
              </a:lnSpc>
            </a:pPr>
            <a:r>
              <a:rPr lang="en-US" sz="1000" dirty="0">
                <a:solidFill>
                  <a:schemeClr val="dk2"/>
                </a:solidFill>
              </a:rPr>
              <a:t>47 VATI Contracts, not incl. FY22 Awards</a:t>
            </a:r>
          </a:p>
          <a:p>
            <a:pPr>
              <a:lnSpc>
                <a:spcPct val="150000"/>
              </a:lnSpc>
            </a:pPr>
            <a:r>
              <a:rPr lang="en-US" sz="1000" dirty="0">
                <a:solidFill>
                  <a:schemeClr val="dk2"/>
                </a:solidFill>
              </a:rPr>
              <a:t>22 Open Contracts</a:t>
            </a:r>
          </a:p>
          <a:p>
            <a:pPr>
              <a:lnSpc>
                <a:spcPct val="150000"/>
              </a:lnSpc>
            </a:pPr>
            <a:r>
              <a:rPr lang="en-US" sz="1000" dirty="0">
                <a:solidFill>
                  <a:schemeClr val="dk2"/>
                </a:solidFill>
              </a:rPr>
              <a:t>14 Construction Completed </a:t>
            </a:r>
          </a:p>
          <a:p>
            <a:pPr>
              <a:lnSpc>
                <a:spcPct val="150000"/>
              </a:lnSpc>
            </a:pPr>
            <a:r>
              <a:rPr lang="en-US" sz="1000" dirty="0">
                <a:solidFill>
                  <a:schemeClr val="dk2"/>
                </a:solidFill>
              </a:rPr>
              <a:t>11 Close Out Process Complete</a:t>
            </a:r>
          </a:p>
          <a:p>
            <a:pPr>
              <a:lnSpc>
                <a:spcPct val="150000"/>
              </a:lnSpc>
            </a:pPr>
            <a:r>
              <a:rPr lang="en-US" sz="1000" dirty="0">
                <a:solidFill>
                  <a:schemeClr val="dk2"/>
                </a:solidFill>
              </a:rPr>
              <a:t>10 open contracts granted timeline extension</a:t>
            </a:r>
          </a:p>
          <a:p>
            <a:pPr marL="285750" indent="-285750">
              <a:lnSpc>
                <a:spcPct val="150000"/>
              </a:lnSpc>
              <a:buFont typeface="Arial"/>
              <a:buChar char="•"/>
            </a:pPr>
            <a:r>
              <a:rPr lang="en-US" sz="1000" dirty="0">
                <a:solidFill>
                  <a:schemeClr val="dk2"/>
                </a:solidFill>
              </a:rPr>
              <a:t>Ranging from 6 months to 1 year</a:t>
            </a:r>
          </a:p>
          <a:p>
            <a:pPr marL="285750" indent="-285750">
              <a:lnSpc>
                <a:spcPct val="150000"/>
              </a:lnSpc>
              <a:buFont typeface="Arial"/>
              <a:buChar char="•"/>
            </a:pPr>
            <a:r>
              <a:rPr lang="en-US" sz="1000" dirty="0">
                <a:solidFill>
                  <a:schemeClr val="dk2"/>
                </a:solidFill>
              </a:rPr>
              <a:t>COVID related delays (i.e. materials, staffing issues, etc.)</a:t>
            </a:r>
          </a:p>
          <a:p>
            <a:pPr algn="ctr">
              <a:lnSpc>
                <a:spcPct val="150000"/>
              </a:lnSpc>
            </a:pPr>
            <a:r>
              <a:rPr lang="en-US" sz="1000" dirty="0">
                <a:solidFill>
                  <a:schemeClr val="dk2"/>
                </a:solidFill>
              </a:rPr>
              <a:t>---</a:t>
            </a:r>
          </a:p>
          <a:p>
            <a:pPr>
              <a:lnSpc>
                <a:spcPct val="150000"/>
              </a:lnSpc>
            </a:pPr>
            <a:r>
              <a:rPr lang="en-US" sz="1000" dirty="0">
                <a:solidFill>
                  <a:schemeClr val="dk2"/>
                </a:solidFill>
              </a:rPr>
              <a:t>35 Contracts Pending for FY22 Awards</a:t>
            </a:r>
          </a:p>
        </p:txBody>
      </p:sp>
      <p:sp>
        <p:nvSpPr>
          <p:cNvPr id="163" name="Google Shape;163;p17"/>
          <p:cNvSpPr txBox="1"/>
          <p:nvPr/>
        </p:nvSpPr>
        <p:spPr>
          <a:xfrm>
            <a:off x="515800" y="557025"/>
            <a:ext cx="32148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2"/>
                </a:solidFill>
                <a:latin typeface="Roboto"/>
                <a:ea typeface="Roboto"/>
                <a:cs typeface="Roboto"/>
                <a:sym typeface="Roboto"/>
              </a:rPr>
              <a:t>VATI Active Grants Portfolio</a:t>
            </a:r>
            <a:endParaRPr sz="2400" b="1" dirty="0">
              <a:solidFill>
                <a:schemeClr val="dk2"/>
              </a:solidFill>
              <a:latin typeface="Roboto"/>
              <a:ea typeface="Roboto"/>
              <a:cs typeface="Roboto"/>
              <a:sym typeface="Roboto"/>
            </a:endParaRPr>
          </a:p>
        </p:txBody>
      </p:sp>
      <p:sp>
        <p:nvSpPr>
          <p:cNvPr id="165" name="Google Shape;16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66" name="Google Shape;166;p17"/>
          <p:cNvSpPr txBox="1">
            <a:spLocks noGrp="1"/>
          </p:cNvSpPr>
          <p:nvPr>
            <p:ph type="sldNum" idx="3"/>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026" name="Picture 2" descr="The Basics of Fiber Internet | HighSpeedInterne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462" y="848633"/>
            <a:ext cx="5233538" cy="274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23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19"/>
          <p:cNvSpPr txBox="1"/>
          <p:nvPr/>
        </p:nvSpPr>
        <p:spPr>
          <a:xfrm>
            <a:off x="591445" y="503722"/>
            <a:ext cx="7250879" cy="430887"/>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2800" b="1" dirty="0">
                <a:solidFill>
                  <a:schemeClr val="dk2"/>
                </a:solidFill>
                <a:latin typeface="Roboto"/>
                <a:ea typeface="Roboto"/>
                <a:cs typeface="Roboto"/>
                <a:sym typeface="Roboto"/>
              </a:rPr>
              <a:t>Commonwealth Connect Coalition Support</a:t>
            </a:r>
            <a:endParaRPr sz="2800" b="1" dirty="0">
              <a:solidFill>
                <a:schemeClr val="dk2"/>
              </a:solidFill>
              <a:latin typeface="Roboto"/>
              <a:ea typeface="Roboto"/>
              <a:cs typeface="Roboto"/>
              <a:sym typeface="Roboto"/>
            </a:endParaRPr>
          </a:p>
        </p:txBody>
      </p:sp>
      <p:sp>
        <p:nvSpPr>
          <p:cNvPr id="184" name="Google Shape;184;p19"/>
          <p:cNvSpPr/>
          <p:nvPr/>
        </p:nvSpPr>
        <p:spPr>
          <a:xfrm>
            <a:off x="221504" y="1357871"/>
            <a:ext cx="619500" cy="6195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87" name="Google Shape;187;p19"/>
          <p:cNvSpPr txBox="1"/>
          <p:nvPr/>
        </p:nvSpPr>
        <p:spPr>
          <a:xfrm>
            <a:off x="1074421" y="1148743"/>
            <a:ext cx="7529718" cy="1300383"/>
          </a:xfrm>
          <a:prstGeom prst="rect">
            <a:avLst/>
          </a:prstGeom>
          <a:noFill/>
          <a:ln>
            <a:noFill/>
          </a:ln>
        </p:spPr>
        <p:txBody>
          <a:bodyPr spcFirstLastPara="1" wrap="square" lIns="68575" tIns="34275" rIns="68575" bIns="34275" anchor="t" anchorCtr="0">
            <a:noAutofit/>
          </a:bodyPr>
          <a:lstStyle/>
          <a:p>
            <a:pPr lvl="0">
              <a:lnSpc>
                <a:spcPct val="150000"/>
              </a:lnSpc>
              <a:buSzPts val="700"/>
            </a:pPr>
            <a:r>
              <a:rPr lang="en-US" b="1" dirty="0">
                <a:solidFill>
                  <a:schemeClr val="dk2"/>
                </a:solidFill>
              </a:rPr>
              <a:t>130 members of the Commonwealth Connect Coalition, all supporting:</a:t>
            </a:r>
          </a:p>
          <a:p>
            <a:pPr marL="171450" lvl="1" indent="-171450">
              <a:lnSpc>
                <a:spcPct val="150000"/>
              </a:lnSpc>
              <a:buSzPts val="700"/>
              <a:buFont typeface="Wingdings" panose="05000000000000000000" pitchFamily="2" charset="2"/>
              <a:buChar char="§"/>
            </a:pPr>
            <a:r>
              <a:rPr lang="en-US" sz="1200" dirty="0">
                <a:solidFill>
                  <a:schemeClr val="dk2"/>
                </a:solidFill>
              </a:rPr>
              <a:t>Universal Broadband Access in Virginia </a:t>
            </a:r>
          </a:p>
          <a:p>
            <a:pPr marL="171450" lvl="1" indent="-171450">
              <a:lnSpc>
                <a:spcPct val="150000"/>
              </a:lnSpc>
              <a:buSzPts val="700"/>
              <a:buFont typeface="Wingdings" panose="05000000000000000000" pitchFamily="2" charset="2"/>
              <a:buChar char="§"/>
            </a:pPr>
            <a:r>
              <a:rPr lang="en-US" sz="1200" dirty="0">
                <a:solidFill>
                  <a:schemeClr val="dk2"/>
                </a:solidFill>
              </a:rPr>
              <a:t>Full Funding for the Virginia Telecommunication Initiative </a:t>
            </a:r>
          </a:p>
        </p:txBody>
      </p:sp>
      <p:sp>
        <p:nvSpPr>
          <p:cNvPr id="191" name="Google Shape;191;p19"/>
          <p:cNvSpPr/>
          <p:nvPr/>
        </p:nvSpPr>
        <p:spPr>
          <a:xfrm>
            <a:off x="460300" y="1590872"/>
            <a:ext cx="141900" cy="156300"/>
          </a:xfrm>
          <a:custGeom>
            <a:avLst/>
            <a:gdLst/>
            <a:ahLst/>
            <a:cxnLst/>
            <a:rect l="l" t="t" r="r" b="b"/>
            <a:pathLst>
              <a:path w="120000" h="120000" extrusionOk="0">
                <a:moveTo>
                  <a:pt x="32359" y="64077"/>
                </a:moveTo>
                <a:cubicBezTo>
                  <a:pt x="28314" y="64077"/>
                  <a:pt x="26966" y="66407"/>
                  <a:pt x="26966" y="68737"/>
                </a:cubicBezTo>
                <a:cubicBezTo>
                  <a:pt x="26966" y="72233"/>
                  <a:pt x="28314" y="74563"/>
                  <a:pt x="32359" y="74563"/>
                </a:cubicBezTo>
                <a:cubicBezTo>
                  <a:pt x="35056" y="74563"/>
                  <a:pt x="37752" y="72233"/>
                  <a:pt x="37752" y="68737"/>
                </a:cubicBezTo>
                <a:cubicBezTo>
                  <a:pt x="37752" y="66407"/>
                  <a:pt x="35056" y="64077"/>
                  <a:pt x="32359" y="64077"/>
                </a:cubicBezTo>
                <a:close/>
                <a:moveTo>
                  <a:pt x="32359" y="45436"/>
                </a:moveTo>
                <a:cubicBezTo>
                  <a:pt x="28314" y="45436"/>
                  <a:pt x="26966" y="47766"/>
                  <a:pt x="26966" y="50097"/>
                </a:cubicBezTo>
                <a:cubicBezTo>
                  <a:pt x="26966" y="53592"/>
                  <a:pt x="28314" y="55922"/>
                  <a:pt x="32359" y="55922"/>
                </a:cubicBezTo>
                <a:cubicBezTo>
                  <a:pt x="35056" y="55922"/>
                  <a:pt x="37752" y="53592"/>
                  <a:pt x="37752" y="50097"/>
                </a:cubicBezTo>
                <a:cubicBezTo>
                  <a:pt x="37752" y="47766"/>
                  <a:pt x="35056" y="45436"/>
                  <a:pt x="32359" y="45436"/>
                </a:cubicBezTo>
                <a:close/>
                <a:moveTo>
                  <a:pt x="32359" y="25631"/>
                </a:moveTo>
                <a:cubicBezTo>
                  <a:pt x="28314" y="25631"/>
                  <a:pt x="26966" y="27961"/>
                  <a:pt x="26966" y="31456"/>
                </a:cubicBezTo>
                <a:cubicBezTo>
                  <a:pt x="26966" y="33786"/>
                  <a:pt x="28314" y="36116"/>
                  <a:pt x="32359" y="36116"/>
                </a:cubicBezTo>
                <a:cubicBezTo>
                  <a:pt x="35056" y="36116"/>
                  <a:pt x="37752" y="33786"/>
                  <a:pt x="37752" y="31456"/>
                </a:cubicBezTo>
                <a:cubicBezTo>
                  <a:pt x="37752" y="27961"/>
                  <a:pt x="35056" y="25631"/>
                  <a:pt x="32359" y="25631"/>
                </a:cubicBezTo>
                <a:close/>
                <a:moveTo>
                  <a:pt x="120000" y="75728"/>
                </a:moveTo>
                <a:cubicBezTo>
                  <a:pt x="120000" y="0"/>
                  <a:pt x="120000" y="0"/>
                  <a:pt x="120000" y="0"/>
                </a:cubicBezTo>
                <a:cubicBezTo>
                  <a:pt x="0" y="0"/>
                  <a:pt x="0" y="0"/>
                  <a:pt x="0" y="0"/>
                </a:cubicBezTo>
                <a:cubicBezTo>
                  <a:pt x="0" y="120000"/>
                  <a:pt x="0" y="120000"/>
                  <a:pt x="0" y="120000"/>
                </a:cubicBezTo>
                <a:cubicBezTo>
                  <a:pt x="68764" y="120000"/>
                  <a:pt x="68764" y="120000"/>
                  <a:pt x="68764" y="120000"/>
                </a:cubicBezTo>
                <a:cubicBezTo>
                  <a:pt x="91685" y="120000"/>
                  <a:pt x="120000" y="94368"/>
                  <a:pt x="120000" y="75728"/>
                </a:cubicBezTo>
                <a:close/>
                <a:moveTo>
                  <a:pt x="13483" y="108349"/>
                </a:moveTo>
                <a:cubicBezTo>
                  <a:pt x="13483" y="11650"/>
                  <a:pt x="13483" y="11650"/>
                  <a:pt x="13483" y="11650"/>
                </a:cubicBezTo>
                <a:cubicBezTo>
                  <a:pt x="106516" y="11650"/>
                  <a:pt x="106516" y="11650"/>
                  <a:pt x="106516" y="11650"/>
                </a:cubicBezTo>
                <a:cubicBezTo>
                  <a:pt x="106516" y="11650"/>
                  <a:pt x="106516" y="66407"/>
                  <a:pt x="106516" y="74563"/>
                </a:cubicBezTo>
                <a:cubicBezTo>
                  <a:pt x="106516" y="93203"/>
                  <a:pt x="80898" y="86213"/>
                  <a:pt x="80898" y="86213"/>
                </a:cubicBezTo>
                <a:cubicBezTo>
                  <a:pt x="80898" y="86213"/>
                  <a:pt x="88988" y="108349"/>
                  <a:pt x="68764" y="108349"/>
                </a:cubicBezTo>
                <a:cubicBezTo>
                  <a:pt x="57977" y="108349"/>
                  <a:pt x="52584" y="108349"/>
                  <a:pt x="13483" y="108349"/>
                </a:cubicBezTo>
                <a:close/>
                <a:moveTo>
                  <a:pt x="93033" y="34951"/>
                </a:moveTo>
                <a:cubicBezTo>
                  <a:pt x="45842" y="34951"/>
                  <a:pt x="45842" y="34951"/>
                  <a:pt x="45842" y="34951"/>
                </a:cubicBezTo>
                <a:cubicBezTo>
                  <a:pt x="45842" y="26796"/>
                  <a:pt x="45842" y="26796"/>
                  <a:pt x="45842" y="26796"/>
                </a:cubicBezTo>
                <a:cubicBezTo>
                  <a:pt x="93033" y="26796"/>
                  <a:pt x="93033" y="26796"/>
                  <a:pt x="93033" y="26796"/>
                </a:cubicBezTo>
                <a:lnTo>
                  <a:pt x="93033" y="34951"/>
                </a:lnTo>
                <a:close/>
                <a:moveTo>
                  <a:pt x="93033" y="54757"/>
                </a:moveTo>
                <a:cubicBezTo>
                  <a:pt x="45842" y="54757"/>
                  <a:pt x="45842" y="54757"/>
                  <a:pt x="45842" y="54757"/>
                </a:cubicBezTo>
                <a:cubicBezTo>
                  <a:pt x="45842" y="45436"/>
                  <a:pt x="45842" y="45436"/>
                  <a:pt x="45842" y="45436"/>
                </a:cubicBezTo>
                <a:cubicBezTo>
                  <a:pt x="93033" y="45436"/>
                  <a:pt x="93033" y="45436"/>
                  <a:pt x="93033" y="45436"/>
                </a:cubicBezTo>
                <a:lnTo>
                  <a:pt x="93033" y="54757"/>
                </a:lnTo>
                <a:close/>
                <a:moveTo>
                  <a:pt x="93033" y="73398"/>
                </a:moveTo>
                <a:cubicBezTo>
                  <a:pt x="45842" y="73398"/>
                  <a:pt x="45842" y="73398"/>
                  <a:pt x="45842" y="73398"/>
                </a:cubicBezTo>
                <a:cubicBezTo>
                  <a:pt x="45842" y="65242"/>
                  <a:pt x="45842" y="65242"/>
                  <a:pt x="45842" y="65242"/>
                </a:cubicBezTo>
                <a:cubicBezTo>
                  <a:pt x="93033" y="65242"/>
                  <a:pt x="93033" y="65242"/>
                  <a:pt x="93033" y="65242"/>
                </a:cubicBezTo>
                <a:lnTo>
                  <a:pt x="93033" y="73398"/>
                </a:lnTo>
                <a:close/>
              </a:path>
            </a:pathLst>
          </a:custGeom>
          <a:solidFill>
            <a:schemeClr val="lt1"/>
          </a:solidFill>
          <a:ln>
            <a:noFill/>
          </a:ln>
        </p:spPr>
        <p:txBody>
          <a:bodyPr spcFirstLastPara="1" wrap="square" lIns="101600" tIns="50800" rIns="101600" bIns="50800" anchor="t" anchorCtr="0">
            <a:noAutofit/>
          </a:bodyPr>
          <a:lstStyle/>
          <a:p>
            <a:pPr marL="0" marR="0" lvl="0" indent="0" algn="l" rtl="0">
              <a:lnSpc>
                <a:spcPct val="100000"/>
              </a:lnSpc>
              <a:spcBef>
                <a:spcPts val="0"/>
              </a:spcBef>
              <a:spcAft>
                <a:spcPts val="0"/>
              </a:spcAft>
              <a:buClr>
                <a:srgbClr val="000000"/>
              </a:buClr>
              <a:buFont typeface="Arial"/>
              <a:buNone/>
            </a:pPr>
            <a:endParaRPr sz="1560" b="0" i="0" u="none" strike="noStrike" cap="none">
              <a:solidFill>
                <a:srgbClr val="F8E71C"/>
              </a:solidFill>
              <a:latin typeface="Calibri"/>
              <a:ea typeface="Calibri"/>
              <a:cs typeface="Calibri"/>
              <a:sym typeface="Calibri"/>
            </a:endParaRPr>
          </a:p>
        </p:txBody>
      </p:sp>
      <p:sp>
        <p:nvSpPr>
          <p:cNvPr id="192" name="Google Shape;19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93" name="Google Shape;193;p19"/>
          <p:cNvSpPr txBox="1">
            <a:spLocks noGrp="1"/>
          </p:cNvSpPr>
          <p:nvPr>
            <p:ph type="sldNum" idx="3"/>
          </p:nvPr>
        </p:nvSpPr>
        <p:spPr>
          <a:xfrm>
            <a:off x="8434224" y="4575400"/>
            <a:ext cx="600900" cy="568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8" name="Google Shape;142;p24"/>
          <p:cNvPicPr preferRelativeResize="0"/>
          <p:nvPr/>
        </p:nvPicPr>
        <p:blipFill rotWithShape="1">
          <a:blip r:embed="rId3">
            <a:alphaModFix/>
          </a:blip>
          <a:srcRect/>
          <a:stretch/>
        </p:blipFill>
        <p:spPr>
          <a:xfrm>
            <a:off x="1452282" y="2380038"/>
            <a:ext cx="7146478" cy="2060963"/>
          </a:xfrm>
          <a:prstGeom prst="rect">
            <a:avLst/>
          </a:prstGeom>
          <a:noFill/>
          <a:ln>
            <a:noFill/>
          </a:ln>
        </p:spPr>
      </p:pic>
    </p:spTree>
    <p:extLst>
      <p:ext uri="{BB962C8B-B14F-4D97-AF65-F5344CB8AC3E}">
        <p14:creationId xmlns:p14="http://schemas.microsoft.com/office/powerpoint/2010/main" val="383584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3" name="Google Shape;163;p17"/>
          <p:cNvSpPr txBox="1"/>
          <p:nvPr/>
        </p:nvSpPr>
        <p:spPr>
          <a:xfrm>
            <a:off x="515800" y="557025"/>
            <a:ext cx="32148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2"/>
                </a:solidFill>
                <a:latin typeface="Roboto"/>
                <a:ea typeface="Roboto"/>
                <a:cs typeface="Roboto"/>
                <a:sym typeface="Roboto"/>
              </a:rPr>
              <a:t>Success Story:</a:t>
            </a:r>
          </a:p>
          <a:p>
            <a:pPr marL="0" lvl="0" indent="0" algn="l" rtl="0">
              <a:spcBef>
                <a:spcPts val="0"/>
              </a:spcBef>
              <a:spcAft>
                <a:spcPts val="0"/>
              </a:spcAft>
              <a:buNone/>
            </a:pPr>
            <a:r>
              <a:rPr lang="en" sz="2400" b="1" dirty="0">
                <a:solidFill>
                  <a:schemeClr val="dk2"/>
                </a:solidFill>
                <a:latin typeface="Roboto"/>
                <a:ea typeface="Roboto"/>
                <a:cs typeface="Roboto"/>
                <a:sym typeface="Roboto"/>
              </a:rPr>
              <a:t>Roanoke County</a:t>
            </a:r>
            <a:endParaRPr sz="2400" b="1" dirty="0">
              <a:solidFill>
                <a:schemeClr val="dk2"/>
              </a:solidFill>
              <a:latin typeface="Roboto"/>
              <a:ea typeface="Roboto"/>
              <a:cs typeface="Roboto"/>
              <a:sym typeface="Roboto"/>
            </a:endParaRPr>
          </a:p>
        </p:txBody>
      </p:sp>
      <p:sp>
        <p:nvSpPr>
          <p:cNvPr id="165" name="Google Shape;16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66" name="Google Shape;166;p17"/>
          <p:cNvSpPr txBox="1">
            <a:spLocks noGrp="1"/>
          </p:cNvSpPr>
          <p:nvPr>
            <p:ph type="sldNum" idx="3"/>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 name="Picture 1"/>
          <p:cNvPicPr>
            <a:picLocks noChangeAspect="1"/>
          </p:cNvPicPr>
          <p:nvPr/>
        </p:nvPicPr>
        <p:blipFill>
          <a:blip r:embed="rId3"/>
          <a:stretch>
            <a:fillRect/>
          </a:stretch>
        </p:blipFill>
        <p:spPr>
          <a:xfrm>
            <a:off x="3948057" y="185362"/>
            <a:ext cx="5035802" cy="4145790"/>
          </a:xfrm>
          <a:prstGeom prst="rect">
            <a:avLst/>
          </a:prstGeom>
        </p:spPr>
      </p:pic>
      <p:sp>
        <p:nvSpPr>
          <p:cNvPr id="9" name="Google Shape;162;p17"/>
          <p:cNvSpPr txBox="1"/>
          <p:nvPr/>
        </p:nvSpPr>
        <p:spPr>
          <a:xfrm>
            <a:off x="515800" y="1534112"/>
            <a:ext cx="3315228" cy="2723792"/>
          </a:xfrm>
          <a:prstGeom prst="rect">
            <a:avLst/>
          </a:prstGeom>
          <a:noFill/>
          <a:ln>
            <a:noFill/>
          </a:ln>
        </p:spPr>
        <p:txBody>
          <a:bodyPr spcFirstLastPara="1" wrap="square" lIns="91425" tIns="91425" rIns="91425" bIns="91425" anchor="t" anchorCtr="0">
            <a:spAutoFit/>
          </a:bodyPr>
          <a:lstStyle/>
          <a:p>
            <a:pPr>
              <a:lnSpc>
                <a:spcPct val="150000"/>
              </a:lnSpc>
            </a:pPr>
            <a:r>
              <a:rPr lang="en-US" sz="1000" dirty="0">
                <a:solidFill>
                  <a:schemeClr val="dk2"/>
                </a:solidFill>
              </a:rPr>
              <a:t>Previously Unsuccessful VATI Applicant</a:t>
            </a:r>
          </a:p>
          <a:p>
            <a:pPr>
              <a:lnSpc>
                <a:spcPct val="150000"/>
              </a:lnSpc>
            </a:pPr>
            <a:r>
              <a:rPr lang="en-US" sz="1000" dirty="0">
                <a:solidFill>
                  <a:schemeClr val="dk2"/>
                </a:solidFill>
              </a:rPr>
              <a:t>Submitted 4 Applications in FY22 VATI Round, with:</a:t>
            </a:r>
          </a:p>
          <a:p>
            <a:pPr marL="171450" indent="-171450">
              <a:lnSpc>
                <a:spcPct val="150000"/>
              </a:lnSpc>
              <a:buFont typeface="Arial" panose="020B0604020202020204" pitchFamily="34" charset="0"/>
              <a:buChar char="•"/>
            </a:pPr>
            <a:r>
              <a:rPr lang="en-US" sz="1000" dirty="0">
                <a:solidFill>
                  <a:schemeClr val="dk2"/>
                </a:solidFill>
              </a:rPr>
              <a:t>Cox</a:t>
            </a:r>
          </a:p>
          <a:p>
            <a:pPr marL="171450" indent="-171450">
              <a:lnSpc>
                <a:spcPct val="150000"/>
              </a:lnSpc>
              <a:buFont typeface="Arial" panose="020B0604020202020204" pitchFamily="34" charset="0"/>
              <a:buChar char="•"/>
            </a:pPr>
            <a:r>
              <a:rPr lang="en-US" sz="1000" dirty="0">
                <a:solidFill>
                  <a:schemeClr val="dk2"/>
                </a:solidFill>
              </a:rPr>
              <a:t>Shentel</a:t>
            </a:r>
          </a:p>
          <a:p>
            <a:pPr marL="171450" indent="-171450">
              <a:lnSpc>
                <a:spcPct val="150000"/>
              </a:lnSpc>
              <a:buFont typeface="Arial" panose="020B0604020202020204" pitchFamily="34" charset="0"/>
              <a:buChar char="•"/>
            </a:pPr>
            <a:r>
              <a:rPr lang="en-US" sz="1000" dirty="0">
                <a:solidFill>
                  <a:schemeClr val="dk2"/>
                </a:solidFill>
              </a:rPr>
              <a:t>Craig-Botetourt Electric Coop</a:t>
            </a:r>
          </a:p>
          <a:p>
            <a:pPr marL="171450" indent="-171450">
              <a:lnSpc>
                <a:spcPct val="150000"/>
              </a:lnSpc>
              <a:buFont typeface="Arial" panose="020B0604020202020204" pitchFamily="34" charset="0"/>
              <a:buChar char="•"/>
            </a:pPr>
            <a:r>
              <a:rPr lang="en-US" sz="1000" dirty="0">
                <a:solidFill>
                  <a:schemeClr val="dk2"/>
                </a:solidFill>
              </a:rPr>
              <a:t>B2X</a:t>
            </a:r>
          </a:p>
          <a:p>
            <a:pPr>
              <a:lnSpc>
                <a:spcPct val="150000"/>
              </a:lnSpc>
            </a:pPr>
            <a:r>
              <a:rPr lang="en-US" sz="1000" dirty="0">
                <a:solidFill>
                  <a:schemeClr val="dk2"/>
                </a:solidFill>
              </a:rPr>
              <a:t>All Collectively Awarded:</a:t>
            </a:r>
          </a:p>
          <a:p>
            <a:pPr marL="171450" indent="-171450">
              <a:lnSpc>
                <a:spcPct val="150000"/>
              </a:lnSpc>
              <a:buFont typeface="Arial" panose="020B0604020202020204" pitchFamily="34" charset="0"/>
              <a:buChar char="•"/>
            </a:pPr>
            <a:r>
              <a:rPr lang="en-US" sz="1000" dirty="0">
                <a:solidFill>
                  <a:schemeClr val="dk2"/>
                </a:solidFill>
              </a:rPr>
              <a:t>$7.7 Million</a:t>
            </a:r>
          </a:p>
          <a:p>
            <a:pPr marL="171450" indent="-171450">
              <a:lnSpc>
                <a:spcPct val="150000"/>
              </a:lnSpc>
              <a:buFont typeface="Arial" panose="020B0604020202020204" pitchFamily="34" charset="0"/>
              <a:buChar char="•"/>
            </a:pPr>
            <a:r>
              <a:rPr lang="en-US" sz="1000" dirty="0">
                <a:solidFill>
                  <a:schemeClr val="dk2"/>
                </a:solidFill>
              </a:rPr>
              <a:t>Passing 1,394 Locations</a:t>
            </a:r>
          </a:p>
          <a:p>
            <a:pPr>
              <a:lnSpc>
                <a:spcPct val="150000"/>
              </a:lnSpc>
            </a:pPr>
            <a:r>
              <a:rPr lang="en-US" sz="1000" dirty="0">
                <a:solidFill>
                  <a:schemeClr val="dk2"/>
                </a:solidFill>
              </a:rPr>
              <a:t>Combination of Wireline and Wireless Technology</a:t>
            </a:r>
          </a:p>
          <a:p>
            <a:pPr>
              <a:lnSpc>
                <a:spcPct val="150000"/>
              </a:lnSpc>
            </a:pPr>
            <a:r>
              <a:rPr lang="en-US" sz="1000" dirty="0">
                <a:solidFill>
                  <a:schemeClr val="dk2"/>
                </a:solidFill>
              </a:rPr>
              <a:t>Produces Universal Access in the County </a:t>
            </a:r>
          </a:p>
        </p:txBody>
      </p:sp>
    </p:spTree>
    <p:extLst>
      <p:ext uri="{BB962C8B-B14F-4D97-AF65-F5344CB8AC3E}">
        <p14:creationId xmlns:p14="http://schemas.microsoft.com/office/powerpoint/2010/main" val="403029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p:nvPr/>
        </p:nvSpPr>
        <p:spPr>
          <a:xfrm>
            <a:off x="4030387" y="1456923"/>
            <a:ext cx="4812399" cy="313929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Commonwealth Connection Released </a:t>
            </a:r>
          </a:p>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Line Extension Customer Assistance Program</a:t>
            </a:r>
          </a:p>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BEAD in Virginia </a:t>
            </a:r>
          </a:p>
          <a:p>
            <a:pPr marL="0" lvl="0" indent="0" algn="l" rtl="0">
              <a:lnSpc>
                <a:spcPct val="150000"/>
              </a:lnSpc>
              <a:spcBef>
                <a:spcPts val="0"/>
              </a:spcBef>
              <a:spcAft>
                <a:spcPts val="0"/>
              </a:spcAft>
              <a:buNone/>
            </a:pPr>
            <a:endParaRPr lang="en-US" sz="1600" b="1" dirty="0">
              <a:solidFill>
                <a:schemeClr val="dk2"/>
              </a:solidFill>
              <a:latin typeface="Roboto"/>
              <a:ea typeface="Roboto"/>
              <a:cs typeface="Roboto"/>
            </a:endParaRPr>
          </a:p>
          <a:p>
            <a:pPr marL="0" lvl="0" indent="0" algn="l" rtl="0">
              <a:lnSpc>
                <a:spcPct val="150000"/>
              </a:lnSpc>
              <a:spcBef>
                <a:spcPts val="0"/>
              </a:spcBef>
              <a:spcAft>
                <a:spcPts val="0"/>
              </a:spcAft>
              <a:buNone/>
            </a:pPr>
            <a:r>
              <a:rPr lang="en-US" sz="1600" b="1" dirty="0">
                <a:solidFill>
                  <a:schemeClr val="dk2"/>
                </a:solidFill>
                <a:latin typeface="Roboto"/>
                <a:ea typeface="Roboto"/>
                <a:cs typeface="Roboto"/>
              </a:rPr>
              <a:t>FY23 VA Telecommunication Initiative </a:t>
            </a:r>
          </a:p>
        </p:txBody>
      </p:sp>
      <p:sp>
        <p:nvSpPr>
          <p:cNvPr id="287" name="Google Shape;287;p28"/>
          <p:cNvSpPr txBox="1"/>
          <p:nvPr/>
        </p:nvSpPr>
        <p:spPr>
          <a:xfrm>
            <a:off x="3840024" y="773975"/>
            <a:ext cx="4927458"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chemeClr val="dk2"/>
                </a:solidFill>
                <a:latin typeface="Roboto"/>
                <a:ea typeface="Roboto"/>
                <a:cs typeface="Roboto"/>
                <a:sym typeface="Roboto"/>
              </a:rPr>
              <a:t>Current Initaitives </a:t>
            </a:r>
            <a:endParaRPr sz="2400" b="1" dirty="0">
              <a:solidFill>
                <a:schemeClr val="dk2"/>
              </a:solidFill>
              <a:latin typeface="Roboto"/>
              <a:ea typeface="Roboto"/>
              <a:cs typeface="Roboto"/>
              <a:sym typeface="Roboto"/>
            </a:endParaRPr>
          </a:p>
        </p:txBody>
      </p:sp>
      <p:sp>
        <p:nvSpPr>
          <p:cNvPr id="288" name="Google Shape;288;p28"/>
          <p:cNvSpPr/>
          <p:nvPr/>
        </p:nvSpPr>
        <p:spPr>
          <a:xfrm>
            <a:off x="1" y="0"/>
            <a:ext cx="744300" cy="12858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89" name="Google Shape;289;p28"/>
          <p:cNvSpPr/>
          <p:nvPr/>
        </p:nvSpPr>
        <p:spPr>
          <a:xfrm>
            <a:off x="1" y="1285875"/>
            <a:ext cx="744300" cy="12858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0" name="Google Shape;290;p28"/>
          <p:cNvSpPr/>
          <p:nvPr/>
        </p:nvSpPr>
        <p:spPr>
          <a:xfrm>
            <a:off x="1" y="2571750"/>
            <a:ext cx="744300" cy="12858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1" name="Google Shape;291;p28"/>
          <p:cNvSpPr/>
          <p:nvPr/>
        </p:nvSpPr>
        <p:spPr>
          <a:xfrm>
            <a:off x="1" y="3857625"/>
            <a:ext cx="744300" cy="12858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3" name="Google Shape;293;p28"/>
          <p:cNvSpPr/>
          <p:nvPr/>
        </p:nvSpPr>
        <p:spPr>
          <a:xfrm flipH="1">
            <a:off x="8636800" y="237225"/>
            <a:ext cx="252900" cy="314400"/>
          </a:xfrm>
          <a:prstGeom prst="halfFrame">
            <a:avLst>
              <a:gd name="adj1" fmla="val 33333"/>
              <a:gd name="adj2" fmla="val 3333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txBox="1">
            <a:spLocks noGrp="1"/>
          </p:cNvSpPr>
          <p:nvPr>
            <p:ph type="sldNum" idx="4294967295"/>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050" name="Picture 2" descr="Broadband | DHCD"/>
          <p:cNvPicPr>
            <a:picLocks noChangeAspect="1" noChangeArrowheads="1"/>
          </p:cNvPicPr>
          <p:nvPr/>
        </p:nvPicPr>
        <p:blipFill rotWithShape="1">
          <a:blip r:embed="rId3">
            <a:extLst>
              <a:ext uri="{28A0092B-C50C-407E-A947-70E740481C1C}">
                <a14:useLocalDpi xmlns:a14="http://schemas.microsoft.com/office/drawing/2010/main" val="0"/>
              </a:ext>
            </a:extLst>
          </a:blip>
          <a:srcRect l="15324" t="107" r="44300" b="-107"/>
          <a:stretch/>
        </p:blipFill>
        <p:spPr bwMode="auto">
          <a:xfrm>
            <a:off x="372151" y="-32912"/>
            <a:ext cx="3180764" cy="5209173"/>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29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20"/>
          <p:cNvGrpSpPr/>
          <p:nvPr/>
        </p:nvGrpSpPr>
        <p:grpSpPr>
          <a:xfrm>
            <a:off x="0" y="4501774"/>
            <a:ext cx="9144000" cy="641817"/>
            <a:chOff x="0" y="4501774"/>
            <a:chExt cx="9144000" cy="641817"/>
          </a:xfrm>
        </p:grpSpPr>
        <p:sp>
          <p:nvSpPr>
            <p:cNvPr id="199" name="Google Shape;199;p20"/>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0" name="Google Shape;200;p20"/>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01" name="Google Shape;201;p20"/>
            <p:cNvPicPr preferRelativeResize="0"/>
            <p:nvPr/>
          </p:nvPicPr>
          <p:blipFill>
            <a:blip r:embed="rId3">
              <a:alphaModFix/>
            </a:blip>
            <a:stretch>
              <a:fillRect/>
            </a:stretch>
          </p:blipFill>
          <p:spPr>
            <a:xfrm>
              <a:off x="402888" y="4682427"/>
              <a:ext cx="1506419" cy="311425"/>
            </a:xfrm>
            <a:prstGeom prst="rect">
              <a:avLst/>
            </a:prstGeom>
            <a:noFill/>
            <a:ln>
              <a:noFill/>
            </a:ln>
          </p:spPr>
        </p:pic>
      </p:grpSp>
      <p:grpSp>
        <p:nvGrpSpPr>
          <p:cNvPr id="204" name="Google Shape;204;p20"/>
          <p:cNvGrpSpPr/>
          <p:nvPr/>
        </p:nvGrpSpPr>
        <p:grpSpPr>
          <a:xfrm>
            <a:off x="1156097" y="716125"/>
            <a:ext cx="3295326" cy="3520215"/>
            <a:chOff x="6960859" y="731366"/>
            <a:chExt cx="4393768" cy="4693620"/>
          </a:xfrm>
        </p:grpSpPr>
        <p:sp>
          <p:nvSpPr>
            <p:cNvPr id="205" name="Google Shape;205;p20"/>
            <p:cNvSpPr/>
            <p:nvPr/>
          </p:nvSpPr>
          <p:spPr>
            <a:xfrm>
              <a:off x="6960859" y="731366"/>
              <a:ext cx="2370900" cy="2370900"/>
            </a:xfrm>
            <a:prstGeom prst="ellipse">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FFFFFF"/>
                </a:solidFill>
                <a:latin typeface="Roboto Light"/>
                <a:ea typeface="Roboto Light"/>
                <a:cs typeface="Roboto Light"/>
                <a:sym typeface="Roboto Light"/>
              </a:endParaRPr>
            </a:p>
          </p:txBody>
        </p:sp>
        <p:sp>
          <p:nvSpPr>
            <p:cNvPr id="206" name="Google Shape;206;p20"/>
            <p:cNvSpPr/>
            <p:nvPr/>
          </p:nvSpPr>
          <p:spPr>
            <a:xfrm>
              <a:off x="8983727" y="1868680"/>
              <a:ext cx="2370900" cy="2370900"/>
            </a:xfrm>
            <a:prstGeom prst="ellipse">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FFFFFF"/>
                </a:solidFill>
                <a:latin typeface="Roboto Light"/>
                <a:ea typeface="Roboto Light"/>
                <a:cs typeface="Roboto Light"/>
                <a:sym typeface="Roboto Light"/>
              </a:endParaRPr>
            </a:p>
          </p:txBody>
        </p:sp>
        <p:sp>
          <p:nvSpPr>
            <p:cNvPr id="207" name="Google Shape;207;p20"/>
            <p:cNvSpPr/>
            <p:nvPr/>
          </p:nvSpPr>
          <p:spPr>
            <a:xfrm>
              <a:off x="6960860" y="3054086"/>
              <a:ext cx="2370900" cy="2370900"/>
            </a:xfrm>
            <a:prstGeom prst="ellipse">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FFFFFF"/>
                </a:solidFill>
                <a:latin typeface="Roboto Light"/>
                <a:ea typeface="Roboto Light"/>
                <a:cs typeface="Roboto Light"/>
                <a:sym typeface="Roboto Light"/>
              </a:endParaRPr>
            </a:p>
          </p:txBody>
        </p:sp>
      </p:grpSp>
      <p:sp>
        <p:nvSpPr>
          <p:cNvPr id="208" name="Google Shape;208;p20"/>
          <p:cNvSpPr txBox="1"/>
          <p:nvPr/>
        </p:nvSpPr>
        <p:spPr>
          <a:xfrm>
            <a:off x="1443480" y="1024923"/>
            <a:ext cx="1203405" cy="76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dirty="0">
                <a:solidFill>
                  <a:schemeClr val="lt1"/>
                </a:solidFill>
                <a:latin typeface="Roboto Light"/>
                <a:ea typeface="Roboto Light"/>
                <a:cs typeface="Roboto Light"/>
                <a:sym typeface="Roboto Light"/>
              </a:rPr>
              <a:t>Percent of Broadband Availability by Census Block</a:t>
            </a:r>
            <a:endParaRPr sz="1100" i="0" u="none" strike="noStrike" cap="none" dirty="0">
              <a:solidFill>
                <a:schemeClr val="lt1"/>
              </a:solidFill>
              <a:latin typeface="Roboto Light"/>
              <a:ea typeface="Roboto Light"/>
              <a:cs typeface="Roboto Light"/>
              <a:sym typeface="Roboto Light"/>
            </a:endParaRPr>
          </a:p>
        </p:txBody>
      </p:sp>
      <p:sp>
        <p:nvSpPr>
          <p:cNvPr id="209" name="Google Shape;209;p20"/>
          <p:cNvSpPr txBox="1"/>
          <p:nvPr/>
        </p:nvSpPr>
        <p:spPr>
          <a:xfrm>
            <a:off x="1391014" y="2998883"/>
            <a:ext cx="1317811" cy="79521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i="0" u="none" strike="noStrike" cap="none" dirty="0">
                <a:solidFill>
                  <a:schemeClr val="lt1"/>
                </a:solidFill>
                <a:latin typeface="Roboto Light"/>
                <a:ea typeface="Roboto Light"/>
                <a:cs typeface="Roboto Light"/>
                <a:sym typeface="Roboto Light"/>
              </a:rPr>
              <a:t>Greater focus on Virginia’s unserved</a:t>
            </a:r>
          </a:p>
        </p:txBody>
      </p:sp>
      <p:sp>
        <p:nvSpPr>
          <p:cNvPr id="210" name="Google Shape;210;p20"/>
          <p:cNvSpPr txBox="1"/>
          <p:nvPr/>
        </p:nvSpPr>
        <p:spPr>
          <a:xfrm>
            <a:off x="2956827" y="1872028"/>
            <a:ext cx="1246594" cy="1172273"/>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i="0" u="none" strike="noStrike" cap="none" dirty="0">
                <a:solidFill>
                  <a:schemeClr val="lt1"/>
                </a:solidFill>
                <a:latin typeface="Roboto Light"/>
                <a:ea typeface="Roboto Light"/>
                <a:cs typeface="Roboto Light"/>
                <a:sym typeface="Roboto Light"/>
              </a:rPr>
              <a:t>Incorporated Analysis Tools for Loca</a:t>
            </a:r>
            <a:r>
              <a:rPr lang="en-US" sz="1500" dirty="0">
                <a:solidFill>
                  <a:schemeClr val="lt1"/>
                </a:solidFill>
                <a:latin typeface="Roboto Light"/>
                <a:ea typeface="Roboto Light"/>
                <a:cs typeface="Roboto Light"/>
                <a:sym typeface="Roboto Light"/>
              </a:rPr>
              <a:t>l Leaders</a:t>
            </a:r>
            <a:endParaRPr lang="en" sz="1500" i="0" u="none" strike="noStrike" cap="none" dirty="0">
              <a:solidFill>
                <a:schemeClr val="lt1"/>
              </a:solidFill>
              <a:latin typeface="Roboto Light"/>
              <a:ea typeface="Roboto Light"/>
              <a:cs typeface="Roboto Light"/>
              <a:sym typeface="Roboto Light"/>
            </a:endParaRPr>
          </a:p>
        </p:txBody>
      </p:sp>
      <p:sp>
        <p:nvSpPr>
          <p:cNvPr id="211" name="Google Shape;211;p20"/>
          <p:cNvSpPr txBox="1">
            <a:spLocks noGrp="1"/>
          </p:cNvSpPr>
          <p:nvPr>
            <p:ph type="sldNum" idx="3"/>
          </p:nvPr>
        </p:nvSpPr>
        <p:spPr>
          <a:xfrm>
            <a:off x="8434225" y="4769750"/>
            <a:ext cx="709800" cy="37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8" name="Google Shape;202;p20"/>
          <p:cNvSpPr txBox="1"/>
          <p:nvPr/>
        </p:nvSpPr>
        <p:spPr>
          <a:xfrm>
            <a:off x="5292673" y="1893414"/>
            <a:ext cx="3214800" cy="2077492"/>
          </a:xfrm>
          <a:prstGeom prst="rect">
            <a:avLst/>
          </a:prstGeom>
          <a:noFill/>
          <a:ln>
            <a:noFill/>
          </a:ln>
        </p:spPr>
        <p:txBody>
          <a:bodyPr spcFirstLastPara="1" wrap="square" lIns="0" tIns="0" rIns="0" bIns="0" anchor="t" anchorCtr="0">
            <a:spAutoFit/>
          </a:bodyPr>
          <a:lstStyle/>
          <a:p>
            <a:pPr lvl="0">
              <a:lnSpc>
                <a:spcPct val="150000"/>
              </a:lnSpc>
            </a:pPr>
            <a:r>
              <a:rPr lang="en-US" sz="1000" dirty="0">
                <a:solidFill>
                  <a:schemeClr val="dk2"/>
                </a:solidFill>
              </a:rPr>
              <a:t>The Virginia Department of Housing and Community Development (DHCD), in partnership with the Virginia Tech Center for Geospatial Information Technology, is developing a statewide broadband availability map indicating broadband coverage, including maximum broadband speeds available in service territories in the Commonwealth. Broadband service providers are required to submit updated service territory data to the Department annually.</a:t>
            </a:r>
            <a:endParaRPr sz="1000" dirty="0">
              <a:solidFill>
                <a:schemeClr val="dk2"/>
              </a:solidFill>
              <a:sym typeface="Roboto"/>
            </a:endParaRPr>
          </a:p>
        </p:txBody>
      </p:sp>
      <p:sp>
        <p:nvSpPr>
          <p:cNvPr id="19" name="Google Shape;203;p20"/>
          <p:cNvSpPr txBox="1"/>
          <p:nvPr/>
        </p:nvSpPr>
        <p:spPr>
          <a:xfrm>
            <a:off x="4785173" y="586559"/>
            <a:ext cx="4229801" cy="110799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2400" b="1" dirty="0">
                <a:solidFill>
                  <a:schemeClr val="dk2"/>
                </a:solidFill>
                <a:latin typeface="Roboto"/>
                <a:ea typeface="Roboto"/>
                <a:cs typeface="Roboto"/>
                <a:sym typeface="Roboto"/>
              </a:rPr>
              <a:t>“Commonwealth Connection” </a:t>
            </a:r>
          </a:p>
          <a:p>
            <a:pPr marL="0" lvl="0" indent="0" algn="ctr" rtl="0">
              <a:spcBef>
                <a:spcPts val="0"/>
              </a:spcBef>
              <a:spcAft>
                <a:spcPts val="0"/>
              </a:spcAft>
              <a:buNone/>
            </a:pPr>
            <a:r>
              <a:rPr lang="en" sz="2400" dirty="0">
                <a:solidFill>
                  <a:schemeClr val="dk2"/>
                </a:solidFill>
                <a:latin typeface="Roboto"/>
                <a:ea typeface="Roboto"/>
                <a:cs typeface="Roboto"/>
                <a:sym typeface="Roboto"/>
              </a:rPr>
              <a:t>Virginia’s New Broadband Availability Map</a:t>
            </a:r>
            <a:endParaRPr sz="2400" dirty="0">
              <a:solidFill>
                <a:schemeClr val="dk2"/>
              </a:solidFill>
              <a:latin typeface="Roboto"/>
              <a:ea typeface="Roboto"/>
              <a:cs typeface="Roboto"/>
              <a:sym typeface="Roboto"/>
            </a:endParaRPr>
          </a:p>
        </p:txBody>
      </p:sp>
    </p:spTree>
    <p:extLst>
      <p:ext uri="{BB962C8B-B14F-4D97-AF65-F5344CB8AC3E}">
        <p14:creationId xmlns:p14="http://schemas.microsoft.com/office/powerpoint/2010/main" val="2544431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rgbClr val="21325E"/>
      </a:dk1>
      <a:lt1>
        <a:srgbClr val="FFFFFF"/>
      </a:lt1>
      <a:dk2>
        <a:srgbClr val="21325E"/>
      </a:dk2>
      <a:lt2>
        <a:srgbClr val="595959"/>
      </a:lt2>
      <a:accent1>
        <a:srgbClr val="1974BD"/>
      </a:accent1>
      <a:accent2>
        <a:srgbClr val="2D6694"/>
      </a:accent2>
      <a:accent3>
        <a:srgbClr val="F49239"/>
      </a:accent3>
      <a:accent4>
        <a:srgbClr val="77B864"/>
      </a:accent4>
      <a:accent5>
        <a:srgbClr val="797979"/>
      </a:accent5>
      <a:accent6>
        <a:srgbClr val="E4E4E4"/>
      </a:accent6>
      <a:hlink>
        <a:srgbClr val="00B0F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VTI">
  <a:themeElements>
    <a:clrScheme name="Custom 2">
      <a:dk1>
        <a:sysClr val="windowText" lastClr="000000"/>
      </a:dk1>
      <a:lt1>
        <a:sysClr val="window" lastClr="FFFFFF"/>
      </a:lt1>
      <a:dk2>
        <a:srgbClr val="0A3161"/>
      </a:dk2>
      <a:lt2>
        <a:srgbClr val="EEECE1"/>
      </a:lt2>
      <a:accent1>
        <a:srgbClr val="0A3161"/>
      </a:accent1>
      <a:accent2>
        <a:srgbClr val="B31942"/>
      </a:accent2>
      <a:accent3>
        <a:srgbClr val="FFFFFF"/>
      </a:accent3>
      <a:accent4>
        <a:srgbClr val="0A3161"/>
      </a:accent4>
      <a:accent5>
        <a:srgbClr val="0F243E"/>
      </a:accent5>
      <a:accent6>
        <a:srgbClr val="0A3161"/>
      </a:accent6>
      <a:hlink>
        <a:srgbClr val="0A3161"/>
      </a:hlink>
      <a:folHlink>
        <a:srgbClr val="B3194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les Pitch" id="{BA0280BF-E6B4-464B-BF28-F0D2A23065D1}" vid="{A1F0DEB3-06CD-4A85-8D08-B66BE056CE0F}"/>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1216</Words>
  <Application>Microsoft Office PowerPoint</Application>
  <PresentationFormat>On-screen Show (16:9)</PresentationFormat>
  <Paragraphs>230</Paragraphs>
  <Slides>18</Slides>
  <Notes>18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3" baseType="lpstr">
      <vt:lpstr>Helvetica Neue Medium</vt:lpstr>
      <vt:lpstr>Times New Roman</vt:lpstr>
      <vt:lpstr>Roboto Light</vt:lpstr>
      <vt:lpstr>Calibri</vt:lpstr>
      <vt:lpstr>Poppins</vt:lpstr>
      <vt:lpstr>Roboto</vt:lpstr>
      <vt:lpstr>Montserrat</vt:lpstr>
      <vt:lpstr>Trebuchet MS</vt:lpstr>
      <vt:lpstr>Open Sans</vt:lpstr>
      <vt:lpstr>Arial</vt:lpstr>
      <vt:lpstr>Wingdings</vt:lpstr>
      <vt:lpstr>Century Gothic</vt:lpstr>
      <vt:lpstr>Office Theme</vt:lpstr>
      <vt:lpstr>RetrospectVTI</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Infrastructure ACT* creates ~$65B in BROADBAND funding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Vaughan, Chandler (DHCD)</dc:creator>
  <cp:lastModifiedBy>Jesseca Hoff</cp:lastModifiedBy>
  <cp:revision>63</cp:revision>
  <cp:lastPrinted>2022-04-28T15:28:52Z</cp:lastPrinted>
  <dcterms:modified xsi:type="dcterms:W3CDTF">2022-05-18T12:39:43Z</dcterms:modified>
</cp:coreProperties>
</file>